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81" r:id="rId3"/>
    <p:sldId id="261" r:id="rId4"/>
    <p:sldId id="275" r:id="rId5"/>
    <p:sldId id="282" r:id="rId6"/>
    <p:sldId id="329" r:id="rId7"/>
    <p:sldId id="330" r:id="rId8"/>
    <p:sldId id="328" r:id="rId9"/>
    <p:sldId id="288" r:id="rId10"/>
    <p:sldId id="284" r:id="rId11"/>
    <p:sldId id="331" r:id="rId12"/>
    <p:sldId id="332" r:id="rId13"/>
    <p:sldId id="333" r:id="rId14"/>
    <p:sldId id="335" r:id="rId15"/>
    <p:sldId id="334" r:id="rId16"/>
    <p:sldId id="336" r:id="rId17"/>
    <p:sldId id="338" r:id="rId18"/>
    <p:sldId id="339" r:id="rId19"/>
    <p:sldId id="341" r:id="rId20"/>
    <p:sldId id="340" r:id="rId21"/>
    <p:sldId id="342" r:id="rId22"/>
    <p:sldId id="343" r:id="rId23"/>
    <p:sldId id="344" r:id="rId24"/>
    <p:sldId id="347" r:id="rId25"/>
    <p:sldId id="349" r:id="rId26"/>
    <p:sldId id="378" r:id="rId27"/>
    <p:sldId id="345" r:id="rId28"/>
    <p:sldId id="346" r:id="rId29"/>
    <p:sldId id="350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80" r:id="rId40"/>
    <p:sldId id="366" r:id="rId41"/>
    <p:sldId id="367" r:id="rId42"/>
    <p:sldId id="368" r:id="rId43"/>
    <p:sldId id="361" r:id="rId44"/>
    <p:sldId id="362" r:id="rId45"/>
    <p:sldId id="363" r:id="rId46"/>
    <p:sldId id="364" r:id="rId47"/>
    <p:sldId id="370" r:id="rId48"/>
    <p:sldId id="374" r:id="rId49"/>
    <p:sldId id="371" r:id="rId50"/>
    <p:sldId id="369" r:id="rId51"/>
    <p:sldId id="373" r:id="rId52"/>
    <p:sldId id="372" r:id="rId53"/>
    <p:sldId id="376" r:id="rId54"/>
    <p:sldId id="377" r:id="rId55"/>
    <p:sldId id="327" r:id="rId56"/>
    <p:sldId id="375" r:id="rId57"/>
    <p:sldId id="37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s Ricardo Omena de Albuquerque Maximo" initials="MROdAM" lastIdx="1" clrIdx="0">
    <p:extLst>
      <p:ext uri="{19B8F6BF-5375-455C-9EA6-DF929625EA0E}">
        <p15:presenceInfo xmlns:p15="http://schemas.microsoft.com/office/powerpoint/2012/main" userId="c858d02db3da54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1EBC0-1E16-4FD8-9613-EC3C967BF15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A65AD-93C2-4C03-8A93-BF8C46BA84C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5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45CD6-9A93-4A22-98A2-373940C7A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D2CA0F-4D67-4F25-A526-F370F1915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B3766E-CEDD-4D4D-B0A9-6595BE29A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98BE-F49D-497E-BAC2-1E3C07AD4C90}" type="datetime1">
              <a:rPr lang="en-US" smtClean="0"/>
              <a:t>4/28/2019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1F88B8-F954-49CC-A5D4-FF627ACE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5489A1-705E-4F5C-BEED-4BCE1B73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89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0B9B2-44DA-45A9-83E3-1006387B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0BA5395-EC29-461C-A71D-04D46AD4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21AA0A-E13C-4289-8BC5-995048AB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C2D10-9AE4-4307-A5F8-D32210293515}" type="datetime1">
              <a:rPr lang="en-US" smtClean="0"/>
              <a:t>4/28/2019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2A4CFA-DE04-4F82-AE7A-A8AF05A80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6846E8-00CF-412F-835F-F25DA2405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78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3B37BA-5612-4888-8D5E-B43ECF218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567E525-A65E-4DC7-9074-8EB9AF766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3317FB-109A-44F2-9F35-8E9CC6AA1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94BC7-B109-4713-95C6-68CE9CE6CE44}" type="datetime1">
              <a:rPr lang="en-US" smtClean="0"/>
              <a:t>4/28/2019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2BEAE1-A33F-433E-BF0A-0C7775F8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077933-83DE-42DA-B5D3-FADE71011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31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C1C0B-C5FC-46CF-A6DF-4A8EF7F8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5845B6-B6AE-4A33-AE7C-2FC9D743F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F4B3A5-1C80-4DEC-94D2-0417D7AD8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6A7F-1D9B-4354-AA83-225235289EB4}" type="datetime1">
              <a:rPr lang="en-US" smtClean="0"/>
              <a:t>4/28/2019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69B770-843B-4BC9-AB7B-46D5EF4FD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DCDD6E-8234-453F-8840-468633D42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3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53679-429C-430D-94BD-3AC05A88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0C47F7-4449-4D1C-BD5D-46F113D76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D3BD43-A286-4778-A727-20AF48358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FBB4D-7D6D-45CC-8DAA-6ACE5734D9A2}" type="datetime1">
              <a:rPr lang="en-US" smtClean="0"/>
              <a:t>4/28/2019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079DBE-644E-4ABF-ACCB-E620453A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F81D2C-09B9-4B98-8154-E064BB90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7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47D90-6CFE-4D64-94DA-286E38C0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A857D2-FAB7-4F4F-B3E6-25D0C5907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A88309-0412-4321-8D4B-E2E73273E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A432876-D339-4C08-B715-A6EA04BA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EB27-2B88-4226-9520-FD4C8CE6E457}" type="datetime1">
              <a:rPr lang="en-US" smtClean="0"/>
              <a:t>4/28/2019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262C2B-9D98-40A7-976F-6557FB6A6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00070F-BE8A-46F2-8DAE-009E436C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6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1FA62-F17A-4522-92C9-13BDFE5A6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3532C4-45FF-47DD-9344-5401B8C9D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A25EFB-A290-4062-B108-1994B0346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1F16AF6-2E93-4A35-809B-BAF5FCFCC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52E85E-CFF5-46E5-B5E2-E261C7E81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1620678-3E9F-4F3E-B2DD-BB37DF209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B4D2-68BD-4B94-B895-314EC0040156}" type="datetime1">
              <a:rPr lang="en-US" smtClean="0"/>
              <a:t>4/28/2019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D8155E3-A459-4829-8A4C-9100992F0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31FDDE6-166A-4155-A178-BEAB5FA92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E9B9E-C818-4C90-8FCF-89A4506B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73217CA-D6BC-41CE-88D7-AB81631BB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B0CF-75BE-4D6C-971A-0445BCC2AEB9}" type="datetime1">
              <a:rPr lang="en-US" smtClean="0"/>
              <a:t>4/28/2019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D4C8F1-2B15-4505-B438-E8345587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FE1EA08-BE15-48FF-A599-A80BEBE38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5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F140A7D-6461-4F98-9811-D85289212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6CBF-A603-424E-BBA0-4697E32F13E7}" type="datetime1">
              <a:rPr lang="en-US" smtClean="0"/>
              <a:t>4/28/2019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B7D64B2-2EA4-4EFE-8BF2-3BB8036AC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558EC6-9342-4F52-8AFD-F6DA57DA7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6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C1B73-70C2-491C-BE85-DCF5E32D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25F6C8-E46A-4E76-9587-112FEC585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C1CB44-0A83-4BCE-A4E6-3736FDE8F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F9C1D-024D-43BA-81A6-E3F3BC64C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01573-A62F-4AB5-AF3C-E3F80C4E5A99}" type="datetime1">
              <a:rPr lang="en-US" smtClean="0"/>
              <a:t>4/28/2019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D4A7A83-CB1E-4080-BAE3-279AB6761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EBBB9A-1E68-4C79-8366-9C54A310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0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3C3E64-0421-4458-B82B-EEC6B9E5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56E4106-1756-40DB-A924-4DE7FAF15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5B79B8-732A-4739-B641-A3893CDD0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F0159F-16C7-4C33-B4F0-A1B8423D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F7CF-CF97-41E4-8A68-AAD29A0AE94E}" type="datetime1">
              <a:rPr lang="en-US" smtClean="0"/>
              <a:t>4/28/2019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95F7E0-8B5E-4E73-881B-6F2E8C37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D3BE6F-D2A5-4356-8BC1-0B10E596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5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FC29357-7D19-4EAE-A0B7-5472B7C48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0E350D9-8FF1-4C21-BBBF-0F426A67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011B25-7B1B-4591-8232-0FA233232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7CA42-CD15-455C-A210-450718AB5DEE}" type="datetime1">
              <a:rPr lang="en-US" smtClean="0"/>
              <a:t>4/28/2019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E0CADA-9555-4571-9ECD-F2B26CB00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F6A41B-2E1F-4708-82BF-07944998A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8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ata-science-brigade/a-diferen%C3%A7a-entre-intelig%C3%AAncia-artificial-machine-learning-e-deep-learning-930b5cc2aa42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22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53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58.png"/><Relationship Id="rId5" Type="http://schemas.openxmlformats.org/officeDocument/2006/relationships/image" Target="../media/image480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22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5.png"/><Relationship Id="rId2" Type="http://schemas.openxmlformats.org/officeDocument/2006/relationships/image" Target="../media/image620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58.png"/><Relationship Id="rId5" Type="http://schemas.openxmlformats.org/officeDocument/2006/relationships/image" Target="../media/image480.png"/><Relationship Id="rId15" Type="http://schemas.openxmlformats.org/officeDocument/2006/relationships/image" Target="../media/image63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7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Overfitting#/media/File:Overfitting.svg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dilmoujahid.com/posts/2016/06/introduction-deep-learning-python-caff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ecominghuman.ai/building-an-image-classifier-using-deep-learning-in-python-totally-from-a-beginners-perspective-be8dbaf22dd8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49B18-B693-4660-A0B2-F1C441AD3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Inteligência Artificial para Robótica Móvel</a:t>
            </a:r>
            <a:endParaRPr lang="en-US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1C1952-B851-4B15-B909-14CFB5D09F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Aprendizado de Máquina</a:t>
            </a:r>
          </a:p>
          <a:p>
            <a:endParaRPr lang="pt-BR" b="1" dirty="0"/>
          </a:p>
          <a:p>
            <a:r>
              <a:rPr lang="pt-BR" b="1" dirty="0"/>
              <a:t>Professor: </a:t>
            </a:r>
            <a:r>
              <a:rPr lang="pt-BR" dirty="0"/>
              <a:t>Marcos Maximo</a:t>
            </a:r>
            <a:endParaRPr lang="en-US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7D64BBA-1421-4018-90CB-A000E7C83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74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B68D10-C392-4BD6-98CD-CF6BF0FE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Deep</a:t>
            </a:r>
            <a:r>
              <a:rPr lang="pt-BR" dirty="0"/>
              <a:t> Learning</a:t>
            </a:r>
            <a:endParaRPr lang="en-US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1A07AFCD-B7DA-4E9B-8A69-AF9CE36B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Conjunto de técnicas que permitiram treinar redes neurais profundas.</a:t>
            </a:r>
          </a:p>
          <a:p>
            <a:r>
              <a:rPr lang="pt-BR" dirty="0"/>
              <a:t>Virou </a:t>
            </a:r>
            <a:r>
              <a:rPr lang="pt-BR" i="1" dirty="0" err="1"/>
              <a:t>buzzword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15DED9E-C4E1-40EE-AF75-C42329BD8F8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0104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48" name="Picture 8" descr="Imagem relacionada">
            <a:extLst>
              <a:ext uri="{FF2B5EF4-FFF2-40B4-BE49-F238E27FC236}">
                <a16:creationId xmlns:a16="http://schemas.microsoft.com/office/drawing/2014/main" id="{5E7E0261-8753-4194-97A6-E193837C6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6" y="2778378"/>
            <a:ext cx="5783567" cy="308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47A438BC-EAF0-4C6E-B965-E4E656D021B2}"/>
              </a:ext>
            </a:extLst>
          </p:cNvPr>
          <p:cNvSpPr/>
          <p:nvPr/>
        </p:nvSpPr>
        <p:spPr>
          <a:xfrm>
            <a:off x="1181099" y="5860980"/>
            <a:ext cx="9829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Fonte: </a:t>
            </a:r>
            <a:r>
              <a:rPr lang="en-US" sz="1200" dirty="0">
                <a:hlinkClick r:id="rId3"/>
              </a:rPr>
              <a:t>https://medium.com/data-science-brigade/a-diferen%C3%A7a-entre-intelig%C3%AAncia-artificial-machine-learning-e-deep-learning-930b5cc2aa42</a:t>
            </a:r>
            <a:r>
              <a:rPr lang="en-US" sz="1200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85C9780-A532-4CCE-835A-26849CF8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5B14-A3BC-4D0B-AE6F-64FDBAD4A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B4D3C55-0E77-4971-9BE1-4C0EA542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 Artificial</a:t>
            </a:r>
            <a:endParaRPr lang="en-US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DCDA249-5D75-4B07-B8E0-2CCB62082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FB1274-44E4-4460-A990-788A78261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1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E27992D-F4ED-4C59-ABA5-2136D55F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 Artificial</a:t>
            </a:r>
            <a:endParaRPr lang="en-US" dirty="0"/>
          </a:p>
        </p:txBody>
      </p:sp>
      <p:sp>
        <p:nvSpPr>
          <p:cNvPr id="29" name="Espaço Reservado para Conteúdo 28">
            <a:extLst>
              <a:ext uri="{FF2B5EF4-FFF2-40B4-BE49-F238E27FC236}">
                <a16:creationId xmlns:a16="http://schemas.microsoft.com/office/drawing/2014/main" id="{897AFC7E-30B3-48DC-B92F-CD4A2DD034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Espaço Reservado para Conteúdo 29">
                <a:extLst>
                  <a:ext uri="{FF2B5EF4-FFF2-40B4-BE49-F238E27FC236}">
                    <a16:creationId xmlns:a16="http://schemas.microsoft.com/office/drawing/2014/main" id="{B28833B6-EB6E-4827-AA07-15E108B4422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dirty="0"/>
                  <a:t>Conta realizada pelo neurônio: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0" smtClean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pt-BR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dirty="0"/>
                  <a:t>: pesos.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bias.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pt-BR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: entradas (features).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função</a:t>
                </a:r>
                <a:r>
                  <a:rPr lang="en-US" dirty="0"/>
                  <a:t> de </a:t>
                </a:r>
                <a:r>
                  <a:rPr lang="en-US" dirty="0" err="1"/>
                  <a:t>ativação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Objetivo</a:t>
                </a:r>
                <a:r>
                  <a:rPr lang="en-US" dirty="0"/>
                  <a:t> do </a:t>
                </a:r>
                <a:r>
                  <a:rPr lang="en-US" dirty="0" err="1"/>
                  <a:t>treinamento</a:t>
                </a:r>
                <a:r>
                  <a:rPr lang="en-US" dirty="0"/>
                  <a:t> é </a:t>
                </a:r>
                <a:r>
                  <a:rPr lang="en-US" dirty="0" err="1"/>
                  <a:t>ajustar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dirty="0"/>
                  <a:t> 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para </a:t>
                </a:r>
                <a:r>
                  <a:rPr lang="en-US" dirty="0" err="1"/>
                  <a:t>aproximar</a:t>
                </a:r>
                <a:r>
                  <a:rPr lang="en-US" dirty="0"/>
                  <a:t> </a:t>
                </a:r>
                <a:r>
                  <a:rPr lang="en-US" dirty="0" err="1"/>
                  <a:t>alguma</a:t>
                </a:r>
                <a:r>
                  <a:rPr lang="en-US" dirty="0"/>
                  <a:t> </a:t>
                </a:r>
                <a:r>
                  <a:rPr lang="en-US" dirty="0" err="1"/>
                  <a:t>função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0" name="Espaço Reservado para Conteúdo 29">
                <a:extLst>
                  <a:ext uri="{FF2B5EF4-FFF2-40B4-BE49-F238E27FC236}">
                    <a16:creationId xmlns:a16="http://schemas.microsoft.com/office/drawing/2014/main" id="{B28833B6-EB6E-4827-AA07-15E108B442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18" t="-3081" b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6BC7DCA-DA73-49E0-80B4-79B0D5C7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9F53D0D9-8EFA-4279-952D-205813C85659}"/>
                  </a:ext>
                </a:extLst>
              </p:cNvPr>
              <p:cNvSpPr/>
              <p:nvPr/>
            </p:nvSpPr>
            <p:spPr>
              <a:xfrm>
                <a:off x="3136997" y="2967135"/>
                <a:ext cx="2139677" cy="213967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(∑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9F53D0D9-8EFA-4279-952D-205813C85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997" y="2967135"/>
                <a:ext cx="2139677" cy="213967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7DD6EEE-E586-4180-98F5-F05A56C31E8D}"/>
                  </a:ext>
                </a:extLst>
              </p:cNvPr>
              <p:cNvSpPr txBox="1"/>
              <p:nvPr/>
            </p:nvSpPr>
            <p:spPr>
              <a:xfrm>
                <a:off x="882098" y="2826888"/>
                <a:ext cx="460767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7DD6EEE-E586-4180-98F5-F05A56C31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98" y="2826888"/>
                <a:ext cx="4607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11306E0-78D7-4D71-A35F-556C6393248E}"/>
                  </a:ext>
                </a:extLst>
              </p:cNvPr>
              <p:cNvSpPr txBox="1"/>
              <p:nvPr/>
            </p:nvSpPr>
            <p:spPr>
              <a:xfrm>
                <a:off x="882098" y="3463752"/>
                <a:ext cx="466090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11306E0-78D7-4D71-A35F-556C63932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98" y="3463752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E0060E8D-BD9C-4DE4-8E26-CD82E0B0BC69}"/>
                  </a:ext>
                </a:extLst>
              </p:cNvPr>
              <p:cNvSpPr txBox="1"/>
              <p:nvPr/>
            </p:nvSpPr>
            <p:spPr>
              <a:xfrm>
                <a:off x="882097" y="4100616"/>
                <a:ext cx="466090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E0060E8D-BD9C-4DE4-8E26-CD82E0B0B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97" y="4100616"/>
                <a:ext cx="4660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D980DB8-D40F-4E1B-88EC-F63C18AF4E57}"/>
                  </a:ext>
                </a:extLst>
              </p:cNvPr>
              <p:cNvSpPr txBox="1"/>
              <p:nvPr/>
            </p:nvSpPr>
            <p:spPr>
              <a:xfrm>
                <a:off x="882097" y="4737480"/>
                <a:ext cx="466090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D980DB8-D40F-4E1B-88EC-F63C18AF4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97" y="4737480"/>
                <a:ext cx="4660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DB6D4C8-1EBC-4E86-AD38-2F3AF563788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342865" y="3011554"/>
            <a:ext cx="1886896" cy="569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32A6751A-735F-40BE-BF78-B211DB917C1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348188" y="3648418"/>
            <a:ext cx="1788809" cy="246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90213453-FF2E-4AB3-BFA5-76B26DB143EC}"/>
              </a:ext>
            </a:extLst>
          </p:cNvPr>
          <p:cNvCxnSpPr>
            <a:stCxn id="10" idx="3"/>
          </p:cNvCxnSpPr>
          <p:nvPr/>
        </p:nvCxnSpPr>
        <p:spPr>
          <a:xfrm flipV="1">
            <a:off x="1348187" y="4162135"/>
            <a:ext cx="1788810" cy="123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F13BB2AF-8A6D-4AC8-8AA6-5A9473F5E75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348187" y="4463872"/>
            <a:ext cx="1881574" cy="458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FD632B1A-522B-466D-844F-B19BFD2DAA66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5276674" y="4036974"/>
            <a:ext cx="5033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23E7C2CE-E208-4965-B219-DB349445B1C6}"/>
                  </a:ext>
                </a:extLst>
              </p:cNvPr>
              <p:cNvSpPr txBox="1"/>
              <p:nvPr/>
            </p:nvSpPr>
            <p:spPr>
              <a:xfrm>
                <a:off x="1959997" y="2922612"/>
                <a:ext cx="501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23E7C2CE-E208-4965-B219-DB349445B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997" y="2922612"/>
                <a:ext cx="50180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69F88686-D4B1-456C-81EE-935F24067E82}"/>
                  </a:ext>
                </a:extLst>
              </p:cNvPr>
              <p:cNvSpPr txBox="1"/>
              <p:nvPr/>
            </p:nvSpPr>
            <p:spPr>
              <a:xfrm>
                <a:off x="1957336" y="3396284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69F88686-D4B1-456C-81EE-935F24067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336" y="3396284"/>
                <a:ext cx="50712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AD7833BD-081E-4436-91DB-D2D78893987E}"/>
                  </a:ext>
                </a:extLst>
              </p:cNvPr>
              <p:cNvSpPr txBox="1"/>
              <p:nvPr/>
            </p:nvSpPr>
            <p:spPr>
              <a:xfrm>
                <a:off x="1957336" y="3864876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AD7833BD-081E-4436-91DB-D2D78893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336" y="3864876"/>
                <a:ext cx="50712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F5A5A17-55C2-4F1E-A179-1008D81C2654}"/>
                  </a:ext>
                </a:extLst>
              </p:cNvPr>
              <p:cNvSpPr txBox="1"/>
              <p:nvPr/>
            </p:nvSpPr>
            <p:spPr>
              <a:xfrm>
                <a:off x="1959997" y="4348784"/>
                <a:ext cx="501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F5A5A17-55C2-4F1E-A179-1008D81C2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997" y="4348784"/>
                <a:ext cx="50180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8002CFF9-F640-4766-AE54-818084C449CE}"/>
                  </a:ext>
                </a:extLst>
              </p:cNvPr>
              <p:cNvSpPr txBox="1"/>
              <p:nvPr/>
            </p:nvSpPr>
            <p:spPr>
              <a:xfrm>
                <a:off x="5689934" y="3800774"/>
                <a:ext cx="371384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8002CFF9-F640-4766-AE54-818084C44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934" y="3800774"/>
                <a:ext cx="371384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DAC7E214-52D4-4D5B-ABD4-DA2DFF8337E3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2538547" y="4793464"/>
            <a:ext cx="911798" cy="6110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931CDED3-32EF-4161-9D54-0AD76458F12A}"/>
                  </a:ext>
                </a:extLst>
              </p:cNvPr>
              <p:cNvSpPr txBox="1"/>
              <p:nvPr/>
            </p:nvSpPr>
            <p:spPr>
              <a:xfrm>
                <a:off x="2240397" y="5313130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931CDED3-32EF-4161-9D54-0AD76458F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397" y="5313130"/>
                <a:ext cx="36766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37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  <p:bldP spid="7" grpId="0" animBg="1"/>
      <p:bldP spid="8" grpId="0"/>
      <p:bldP spid="9" grpId="0"/>
      <p:bldP spid="10" grpId="0"/>
      <p:bldP spid="11" grpId="0"/>
      <p:bldP spid="36" grpId="0"/>
      <p:bldP spid="37" grpId="0"/>
      <p:bldP spid="38" grpId="0"/>
      <p:bldP spid="39" grpId="0"/>
      <p:bldP spid="60" grpId="0"/>
      <p:bldP spid="6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E27992D-F4ED-4C59-ABA5-2136D55F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Ativação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061A85A6-FD61-44AF-9BB5-0BAF8DFB600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pt-BR" dirty="0"/>
                  <a:t>Identidade: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(</a:t>
                </a:r>
                <a:r>
                  <a:rPr lang="en-US" dirty="0" err="1"/>
                  <a:t>pré</a:t>
                </a:r>
                <a:r>
                  <a:rPr lang="en-US" dirty="0"/>
                  <a:t>-Deep Learning)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061A85A6-FD61-44AF-9BB5-0BAF8DFB6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6BC7DCA-DA73-49E0-80B4-79B0D5C7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13</a:t>
            </a:fld>
            <a:endParaRPr lang="en-US"/>
          </a:p>
        </p:txBody>
      </p:sp>
      <p:pic>
        <p:nvPicPr>
          <p:cNvPr id="42" name="Espaço Reservado para Conteúdo 41">
            <a:extLst>
              <a:ext uri="{FF2B5EF4-FFF2-40B4-BE49-F238E27FC236}">
                <a16:creationId xmlns:a16="http://schemas.microsoft.com/office/drawing/2014/main" id="{256B070C-ECDE-49A9-AEC3-BD161AED15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056084"/>
            <a:ext cx="5181600" cy="3890419"/>
          </a:xfrm>
        </p:spPr>
      </p:pic>
    </p:spTree>
    <p:extLst>
      <p:ext uri="{BB962C8B-B14F-4D97-AF65-F5344CB8AC3E}">
        <p14:creationId xmlns:p14="http://schemas.microsoft.com/office/powerpoint/2010/main" val="4126800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E27992D-F4ED-4C59-ABA5-2136D55F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Ativação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061A85A6-FD61-44AF-9BB5-0BAF8DFB600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pt-BR" dirty="0"/>
                  <a:t>Degrau: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(</a:t>
                </a:r>
                <a:r>
                  <a:rPr lang="en-US" dirty="0" err="1"/>
                  <a:t>pré</a:t>
                </a:r>
                <a:r>
                  <a:rPr lang="en-US" dirty="0"/>
                  <a:t>-Deep Learning)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061A85A6-FD61-44AF-9BB5-0BAF8DFB6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6BC7DCA-DA73-49E0-80B4-79B0D5C7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14</a:t>
            </a:fld>
            <a:endParaRPr lang="en-US"/>
          </a:p>
        </p:txBody>
      </p:sp>
      <p:pic>
        <p:nvPicPr>
          <p:cNvPr id="37" name="Espaço Reservado para Conteúdo 36">
            <a:extLst>
              <a:ext uri="{FF2B5EF4-FFF2-40B4-BE49-F238E27FC236}">
                <a16:creationId xmlns:a16="http://schemas.microsoft.com/office/drawing/2014/main" id="{A2E2D431-B00D-49C9-BF53-1E4AC74A26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056084"/>
            <a:ext cx="5181600" cy="3890419"/>
          </a:xfrm>
        </p:spPr>
      </p:pic>
    </p:spTree>
    <p:extLst>
      <p:ext uri="{BB962C8B-B14F-4D97-AF65-F5344CB8AC3E}">
        <p14:creationId xmlns:p14="http://schemas.microsoft.com/office/powerpoint/2010/main" val="1145062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E27992D-F4ED-4C59-ABA5-2136D55F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Ativação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061A85A6-FD61-44AF-9BB5-0BAF8DFB600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pt-BR" dirty="0"/>
                  <a:t>Sigmóide: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(</a:t>
                </a:r>
                <a:r>
                  <a:rPr lang="en-US" dirty="0" err="1"/>
                  <a:t>pré</a:t>
                </a:r>
                <a:r>
                  <a:rPr lang="en-US" dirty="0"/>
                  <a:t>-Deep Learning)</a:t>
                </a:r>
              </a:p>
              <a:p>
                <a:pPr algn="just"/>
                <a:r>
                  <a:rPr lang="en-US" dirty="0" err="1"/>
                  <a:t>Derivada</a:t>
                </a:r>
                <a:r>
                  <a:rPr lang="en-US" dirty="0"/>
                  <a:t> da </a:t>
                </a:r>
                <a:r>
                  <a:rPr lang="en-US" dirty="0" err="1"/>
                  <a:t>sigmóide</a:t>
                </a:r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061A85A6-FD61-44AF-9BB5-0BAF8DFB6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6BC7DCA-DA73-49E0-80B4-79B0D5C7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15</a:t>
            </a:fld>
            <a:endParaRPr lang="en-US"/>
          </a:p>
        </p:txBody>
      </p:sp>
      <p:pic>
        <p:nvPicPr>
          <p:cNvPr id="29" name="Espaço Reservado para Conteúdo 28">
            <a:extLst>
              <a:ext uri="{FF2B5EF4-FFF2-40B4-BE49-F238E27FC236}">
                <a16:creationId xmlns:a16="http://schemas.microsoft.com/office/drawing/2014/main" id="{094CEE4B-5F56-42FC-AF07-1A903BB098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056084"/>
            <a:ext cx="5181600" cy="3890419"/>
          </a:xfrm>
        </p:spPr>
      </p:pic>
    </p:spTree>
    <p:extLst>
      <p:ext uri="{BB962C8B-B14F-4D97-AF65-F5344CB8AC3E}">
        <p14:creationId xmlns:p14="http://schemas.microsoft.com/office/powerpoint/2010/main" val="2945742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E27992D-F4ED-4C59-ABA5-2136D55F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Ativação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061A85A6-FD61-44AF-9BB5-0BAF8DFB600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pt-BR" dirty="0"/>
                  <a:t>Tangente Hiperbólica: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(</a:t>
                </a:r>
                <a:r>
                  <a:rPr lang="en-US" dirty="0" err="1"/>
                  <a:t>pré</a:t>
                </a:r>
                <a:r>
                  <a:rPr lang="en-US" dirty="0"/>
                  <a:t>-Deep Learning)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061A85A6-FD61-44AF-9BB5-0BAF8DFB6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6BC7DCA-DA73-49E0-80B4-79B0D5C7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16</a:t>
            </a:fld>
            <a:endParaRPr lang="en-US"/>
          </a:p>
        </p:txBody>
      </p:sp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FFB40C4F-5EC5-4779-ABF0-1914D9081A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056084"/>
            <a:ext cx="5181600" cy="3890419"/>
          </a:xfrm>
        </p:spPr>
      </p:pic>
    </p:spTree>
    <p:extLst>
      <p:ext uri="{BB962C8B-B14F-4D97-AF65-F5344CB8AC3E}">
        <p14:creationId xmlns:p14="http://schemas.microsoft.com/office/powerpoint/2010/main" val="1519739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E27992D-F4ED-4C59-ABA5-2136D55F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Ativação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061A85A6-FD61-44AF-9BB5-0BAF8DFB600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pt-BR" dirty="0"/>
                  <a:t>Rectified Linear Unit (</a:t>
                </a:r>
                <a:r>
                  <a:rPr lang="pt-BR" dirty="0" err="1"/>
                  <a:t>ReLU</a:t>
                </a:r>
                <a:r>
                  <a:rPr lang="pt-BR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(Deep Learning)</a:t>
                </a:r>
              </a:p>
              <a:p>
                <a:pPr algn="ctr"/>
                <a:r>
                  <a:rPr lang="en-US" dirty="0" err="1"/>
                  <a:t>Funciona</a:t>
                </a:r>
                <a:r>
                  <a:rPr lang="en-US" dirty="0"/>
                  <a:t> </a:t>
                </a:r>
                <a:r>
                  <a:rPr lang="en-US" dirty="0" err="1"/>
                  <a:t>muito</a:t>
                </a:r>
                <a:r>
                  <a:rPr lang="en-US" dirty="0"/>
                  <a:t> </a:t>
                </a:r>
                <a:r>
                  <a:rPr lang="en-US" dirty="0" err="1"/>
                  <a:t>bem</a:t>
                </a:r>
                <a:r>
                  <a:rPr lang="en-US" dirty="0"/>
                  <a:t>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prática</a:t>
                </a:r>
                <a:r>
                  <a:rPr lang="en-US" dirty="0"/>
                  <a:t>.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061A85A6-FD61-44AF-9BB5-0BAF8DFB6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6BC7DCA-DA73-49E0-80B4-79B0D5C7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17</a:t>
            </a:fld>
            <a:endParaRPr lang="en-US"/>
          </a:p>
        </p:txBody>
      </p:sp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64908E3B-3762-40BC-998F-5DE64FEB99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056084"/>
            <a:ext cx="5181600" cy="3890419"/>
          </a:xfrm>
        </p:spPr>
      </p:pic>
    </p:spTree>
    <p:extLst>
      <p:ext uri="{BB962C8B-B14F-4D97-AF65-F5344CB8AC3E}">
        <p14:creationId xmlns:p14="http://schemas.microsoft.com/office/powerpoint/2010/main" val="4257335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E27992D-F4ED-4C59-ABA5-2136D55F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Ativação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061A85A6-FD61-44AF-9BB5-0BAF8DFB600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pt-BR" dirty="0"/>
                  <a:t>Leaky </a:t>
                </a:r>
                <a:r>
                  <a:rPr lang="pt-BR" dirty="0" err="1"/>
                  <a:t>ReLU</a:t>
                </a:r>
                <a:r>
                  <a:rPr lang="pt-BR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0,01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(Deep Learning)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061A85A6-FD61-44AF-9BB5-0BAF8DFB6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6BC7DCA-DA73-49E0-80B4-79B0D5C7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18</a:t>
            </a:fld>
            <a:endParaRPr lang="en-US"/>
          </a:p>
        </p:txBody>
      </p:sp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E989AC5E-3986-4492-84C1-B72267577E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056084"/>
            <a:ext cx="5181600" cy="3890419"/>
          </a:xfrm>
        </p:spPr>
      </p:pic>
    </p:spTree>
    <p:extLst>
      <p:ext uri="{BB962C8B-B14F-4D97-AF65-F5344CB8AC3E}">
        <p14:creationId xmlns:p14="http://schemas.microsoft.com/office/powerpoint/2010/main" val="3662753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03EE7AC-6003-48F6-860C-1D581946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5204ACB8-46E2-47BF-A5CB-0F8D7ED647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Se usarmos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 </a:t>
                </a:r>
                <a:r>
                  <a:rPr lang="en-US" dirty="0" err="1"/>
                  <a:t>conta</a:t>
                </a:r>
                <a:r>
                  <a:rPr lang="en-US" dirty="0"/>
                  <a:t> que o </a:t>
                </a:r>
                <a:r>
                  <a:rPr lang="en-US" dirty="0" err="1"/>
                  <a:t>neurônio</a:t>
                </a:r>
                <a:r>
                  <a:rPr lang="en-US" dirty="0"/>
                  <a:t> </a:t>
                </a:r>
                <a:r>
                  <a:rPr lang="en-US" dirty="0" err="1"/>
                  <a:t>faz</a:t>
                </a:r>
                <a:r>
                  <a:rPr lang="en-US" dirty="0"/>
                  <a:t> é: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Isso</a:t>
                </a:r>
                <a:r>
                  <a:rPr lang="en-US" dirty="0"/>
                  <a:t> é </a:t>
                </a:r>
                <a:r>
                  <a:rPr lang="en-US" dirty="0" err="1"/>
                  <a:t>exatamente</a:t>
                </a:r>
                <a:r>
                  <a:rPr lang="en-US" dirty="0"/>
                  <a:t> a </a:t>
                </a:r>
                <a:r>
                  <a:rPr lang="en-US" dirty="0" err="1"/>
                  <a:t>expressão</a:t>
                </a:r>
                <a:r>
                  <a:rPr lang="en-US" dirty="0"/>
                  <a:t> da </a:t>
                </a:r>
                <a:r>
                  <a:rPr lang="en-US" dirty="0" err="1"/>
                  <a:t>regressão</a:t>
                </a:r>
                <a:r>
                  <a:rPr lang="en-US" dirty="0"/>
                  <a:t> linear </a:t>
                </a:r>
                <a:r>
                  <a:rPr lang="en-US" dirty="0" err="1"/>
                  <a:t>múltipla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5204ACB8-46E2-47BF-A5CB-0F8D7ED64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128215D-ADBA-47D0-AB6D-3D9C2B67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6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335D0-862B-493A-915C-126538705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25647E-4626-4E8E-8F92-758F1162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Motivação</a:t>
            </a:r>
            <a:r>
              <a:rPr lang="en-US" dirty="0"/>
              <a:t>;</a:t>
            </a:r>
          </a:p>
          <a:p>
            <a:r>
              <a:rPr lang="en-US" dirty="0" err="1"/>
              <a:t>Neurônio</a:t>
            </a:r>
            <a:r>
              <a:rPr lang="en-US" dirty="0"/>
              <a:t> Artificial;</a:t>
            </a:r>
          </a:p>
          <a:p>
            <a:r>
              <a:rPr lang="en-US" dirty="0"/>
              <a:t>Redes </a:t>
            </a:r>
            <a:r>
              <a:rPr lang="en-US" dirty="0" err="1"/>
              <a:t>Neurais</a:t>
            </a:r>
            <a:r>
              <a:rPr lang="en-US" dirty="0"/>
              <a:t>;</a:t>
            </a:r>
          </a:p>
          <a:p>
            <a:r>
              <a:rPr lang="en-US" dirty="0" err="1"/>
              <a:t>Dicas</a:t>
            </a:r>
            <a:r>
              <a:rPr lang="en-US" dirty="0"/>
              <a:t> para Redes </a:t>
            </a:r>
            <a:r>
              <a:rPr lang="en-US" dirty="0" err="1"/>
              <a:t>Neurais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FBF672D-F227-44FD-B91C-E0AB795A2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4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1E0D670-B2F6-47F5-B2D7-E09D0FDDF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Treinar o Neurônio?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511F2F3D-3E41-4B4C-A1E4-82B9A03863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Para “ajustar” curvas anteriormente, usamos otimização...</a:t>
                </a:r>
              </a:p>
              <a:p>
                <a:r>
                  <a:rPr lang="en-US" dirty="0" err="1"/>
                  <a:t>Otimização</a:t>
                </a:r>
                <a:r>
                  <a:rPr lang="en-US" dirty="0"/>
                  <a:t> é a </a:t>
                </a:r>
                <a:r>
                  <a:rPr lang="en-US" dirty="0" err="1"/>
                  <a:t>abordagem</a:t>
                </a:r>
                <a:r>
                  <a:rPr lang="en-US" dirty="0"/>
                  <a:t> </a:t>
                </a:r>
                <a:r>
                  <a:rPr lang="en-US" dirty="0" err="1"/>
                  <a:t>mais</a:t>
                </a:r>
                <a:r>
                  <a:rPr lang="en-US" dirty="0"/>
                  <a:t> </a:t>
                </a:r>
                <a:r>
                  <a:rPr lang="en-US" dirty="0" err="1"/>
                  <a:t>bem-sucedida</a:t>
                </a:r>
                <a:r>
                  <a:rPr lang="en-US" dirty="0"/>
                  <a:t> de </a:t>
                </a:r>
                <a:r>
                  <a:rPr lang="en-US" dirty="0" err="1"/>
                  <a:t>treinamento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Vimos</a:t>
                </a:r>
                <a:r>
                  <a:rPr lang="en-US" dirty="0"/>
                  <a:t> antes que </a:t>
                </a:r>
                <a:r>
                  <a:rPr lang="en-US" dirty="0" err="1"/>
                  <a:t>Descida</a:t>
                </a:r>
                <a:r>
                  <a:rPr lang="en-US" dirty="0"/>
                  <a:t> de </a:t>
                </a:r>
                <a:r>
                  <a:rPr lang="en-US" dirty="0" err="1"/>
                  <a:t>Gradiente</a:t>
                </a:r>
                <a:r>
                  <a:rPr lang="en-US" dirty="0"/>
                  <a:t> é </a:t>
                </a:r>
                <a:r>
                  <a:rPr lang="en-US" dirty="0" err="1"/>
                  <a:t>bizu</a:t>
                </a:r>
                <a:r>
                  <a:rPr lang="en-US" dirty="0"/>
                  <a:t> </a:t>
                </a:r>
                <a:r>
                  <a:rPr lang="en-US" dirty="0" err="1"/>
                  <a:t>quando</a:t>
                </a:r>
                <a:r>
                  <a:rPr lang="en-US" dirty="0"/>
                  <a:t> </a:t>
                </a:r>
                <a:r>
                  <a:rPr lang="en-US" dirty="0" err="1"/>
                  <a:t>conseguimos</a:t>
                </a:r>
                <a:r>
                  <a:rPr lang="en-US" dirty="0"/>
                  <a:t> </a:t>
                </a:r>
                <a:r>
                  <a:rPr lang="en-US" dirty="0" err="1"/>
                  <a:t>calcular</a:t>
                </a:r>
                <a:r>
                  <a:rPr lang="en-US" dirty="0"/>
                  <a:t> </a:t>
                </a:r>
                <a:r>
                  <a:rPr lang="en-US" dirty="0" err="1"/>
                  <a:t>gradientes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Conta</a:t>
                </a:r>
                <a:r>
                  <a:rPr lang="en-US" dirty="0"/>
                  <a:t> do </a:t>
                </a:r>
                <a:r>
                  <a:rPr lang="en-US" dirty="0" err="1"/>
                  <a:t>neurônio</a:t>
                </a:r>
                <a:r>
                  <a:rPr lang="en-US" dirty="0"/>
                  <a:t> é </a:t>
                </a:r>
                <a:r>
                  <a:rPr lang="en-US" dirty="0" err="1"/>
                  <a:t>combinação</a:t>
                </a:r>
                <a:r>
                  <a:rPr lang="en-US" dirty="0"/>
                  <a:t> linear de pesos e entradas, logo é </a:t>
                </a:r>
                <a:r>
                  <a:rPr lang="en-US" dirty="0" err="1"/>
                  <a:t>fácil</a:t>
                </a:r>
                <a:r>
                  <a:rPr lang="en-US" dirty="0"/>
                  <a:t> de </a:t>
                </a:r>
                <a:r>
                  <a:rPr lang="en-US" dirty="0" err="1"/>
                  <a:t>derivar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O </a:t>
                </a:r>
                <a:r>
                  <a:rPr lang="en-US" dirty="0" err="1"/>
                  <a:t>truque</a:t>
                </a:r>
                <a:r>
                  <a:rPr lang="en-US" dirty="0"/>
                  <a:t> </a:t>
                </a:r>
                <a:r>
                  <a:rPr lang="en-US" dirty="0" err="1"/>
                  <a:t>então</a:t>
                </a:r>
                <a:r>
                  <a:rPr lang="en-US" dirty="0"/>
                  <a:t> é </a:t>
                </a:r>
                <a:r>
                  <a:rPr lang="en-US" dirty="0" err="1"/>
                  <a:t>escolher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fácil</a:t>
                </a:r>
                <a:r>
                  <a:rPr lang="en-US" dirty="0"/>
                  <a:t> de </a:t>
                </a:r>
                <a:r>
                  <a:rPr lang="en-US" dirty="0" err="1"/>
                  <a:t>derivar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511F2F3D-3E41-4B4C-A1E4-82B9A0386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1D96157-150A-4A8B-8354-CC629006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1E0D670-B2F6-47F5-B2D7-E09D0FDDF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Descida de Gradiente para Neurônio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511F2F3D-3E41-4B4C-A1E4-82B9A03863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Ideia do </a:t>
                </a:r>
                <a:r>
                  <a:rPr lang="en-US" dirty="0" err="1"/>
                  <a:t>algoritmo</a:t>
                </a:r>
                <a:r>
                  <a:rPr lang="en-US" dirty="0"/>
                  <a:t>: </a:t>
                </a:r>
                <a:r>
                  <a:rPr lang="en-US" dirty="0" err="1"/>
                  <a:t>seguir</a:t>
                </a:r>
                <a:r>
                  <a:rPr lang="en-US" dirty="0"/>
                  <a:t>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direção</a:t>
                </a:r>
                <a:r>
                  <a:rPr lang="en-US" dirty="0"/>
                  <a:t> </a:t>
                </a:r>
                <a:r>
                  <a:rPr lang="en-US" dirty="0" err="1"/>
                  <a:t>contrária</a:t>
                </a:r>
                <a:r>
                  <a:rPr lang="en-US" dirty="0"/>
                  <a:t> à do </a:t>
                </a:r>
                <a:r>
                  <a:rPr lang="en-US" dirty="0" err="1"/>
                  <a:t>gradiente</a:t>
                </a:r>
                <a:r>
                  <a:rPr lang="en-US" dirty="0"/>
                  <a:t> (</a:t>
                </a:r>
                <a:r>
                  <a:rPr lang="en-US" dirty="0" err="1"/>
                  <a:t>máximo</a:t>
                </a:r>
                <a:r>
                  <a:rPr lang="en-US" dirty="0"/>
                  <a:t> </a:t>
                </a:r>
                <a:r>
                  <a:rPr lang="en-US" dirty="0" err="1"/>
                  <a:t>decrescimento</a:t>
                </a:r>
                <a:r>
                  <a:rPr lang="en-US" dirty="0"/>
                  <a:t>).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0" smtClean="0">
                                  <a:latin typeface="Cambria Math" panose="02040503050406030204" pitchFamily="18" charset="0"/>
                                </a:rPr>
                                <m:t>𝛉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1">
                              <a:latin typeface="Cambria Math" panose="02040503050406030204" pitchFamily="18" charset="0"/>
                            </a:rPr>
                            <m:t>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taxa de </a:t>
                </a:r>
                <a:r>
                  <a:rPr lang="en-US" dirty="0" err="1"/>
                  <a:t>aprendizagem</a:t>
                </a:r>
                <a:r>
                  <a:rPr lang="en-US" dirty="0"/>
                  <a:t> (</a:t>
                </a:r>
                <a:r>
                  <a:rPr lang="en-US" dirty="0" err="1"/>
                  <a:t>hiperparâmetro</a:t>
                </a:r>
                <a:r>
                  <a:rPr lang="en-US" dirty="0"/>
                  <a:t>).</a:t>
                </a:r>
              </a:p>
              <a:p>
                <a14:m>
                  <m:oMath xmlns:m="http://schemas.openxmlformats.org/officeDocument/2006/math">
                    <m:r>
                      <a:rPr lang="pt-BR" b="1" i="0" smtClean="0">
                        <a:latin typeface="Cambria Math" panose="02040503050406030204" pitchFamily="18" charset="0"/>
                      </a:rPr>
                      <m:t>𝛉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no </a:t>
                </a:r>
                <a:r>
                  <a:rPr lang="en-US" dirty="0" err="1"/>
                  <a:t>caso</a:t>
                </a:r>
                <a:r>
                  <a:rPr lang="en-US" dirty="0"/>
                  <a:t> do </a:t>
                </a:r>
                <a:r>
                  <a:rPr lang="en-US" dirty="0" err="1"/>
                  <a:t>neurônio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pesos da rede (</a:t>
                </a:r>
                <a:r>
                  <a:rPr lang="en-US" dirty="0" err="1"/>
                  <a:t>incluindo</a:t>
                </a:r>
                <a:r>
                  <a:rPr lang="en-US" dirty="0"/>
                  <a:t> o </a:t>
                </a:r>
                <a:r>
                  <a:rPr lang="en-US" i="1" dirty="0"/>
                  <a:t>bias</a:t>
                </a:r>
                <a:r>
                  <a:rPr lang="en-US" dirty="0"/>
                  <a:t>).</a:t>
                </a:r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511F2F3D-3E41-4B4C-A1E4-82B9A0386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1D96157-150A-4A8B-8354-CC629006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5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A99D9-EABC-48AD-BBA4-277DB83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de Custo para Regressão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A6797B1-72A7-4E59-B380-A58D52957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pt-BR" dirty="0"/>
                  <a:t>Para regressão, usa-se a conhecida função de custo quadrática: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Na comunidade de ML, é comum usar o termo </a:t>
                </a:r>
                <a:r>
                  <a:rPr lang="pt-BR" i="1" dirty="0" err="1"/>
                  <a:t>loss</a:t>
                </a:r>
                <a:r>
                  <a:rPr lang="pt-BR" i="1" dirty="0"/>
                  <a:t> </a:t>
                </a:r>
                <a:r>
                  <a:rPr lang="pt-BR" i="1" dirty="0" err="1"/>
                  <a:t>function</a:t>
                </a:r>
                <a:r>
                  <a:rPr lang="pt-BR" dirty="0"/>
                  <a:t> para indicar o custo de cada exemplo de treinamento: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Com isso, a função de custo fica: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i="1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A6797B1-72A7-4E59-B380-A58D52957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905466-42DD-4610-AB93-CC2A33F2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7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A99D9-EABC-48AD-BBA4-277DB83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Gradiente da Regressão Linear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A6797B1-72A7-4E59-B380-A58D52957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Com isso, o cálculo do gradiente é parecido com o que fizemos antes: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nary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nary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pt-BR" i="1" dirty="0"/>
              </a:p>
              <a:p>
                <a:pPr marL="0" indent="0">
                  <a:buNone/>
                </a:pPr>
                <a:endParaRPr lang="pt-BR" i="1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A6797B1-72A7-4E59-B380-A58D52957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905466-42DD-4610-AB93-CC2A33F2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9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A99D9-EABC-48AD-BBA4-277DB83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Gradiente da Regressão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A6797B1-72A7-4E59-B380-A58D52957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Se tivermos uma função de ativação não-linear, precisamos usar a regra da cadeia: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𝛉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sSubSup>
                                            <m:sSubSup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nary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i="1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A6797B1-72A7-4E59-B380-A58D52957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905466-42DD-4610-AB93-CC2A33F2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3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A99D9-EABC-48AD-BBA4-277DB83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Logística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A6797B1-72A7-4E59-B380-A58D52957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Costuma-se chamar o problema de classificação binária (0 ou 1) usando um neurônio como modelo de regressão logística.</a:t>
                </a:r>
                <a:endParaRPr lang="pt-BR" i="1" dirty="0"/>
              </a:p>
              <a:p>
                <a:r>
                  <a:rPr lang="pt-BR" dirty="0"/>
                  <a:t>Nesse caso, é comum o uso de função de ativação sigmoide ou tangente hiperbólica.</a:t>
                </a:r>
              </a:p>
              <a:p>
                <a:r>
                  <a:rPr lang="pt-BR" dirty="0"/>
                  <a:t>Como a saída é uma sigmoide, usa-se um </a:t>
                </a:r>
                <a:r>
                  <a:rPr lang="pt-BR" i="1" dirty="0" err="1"/>
                  <a:t>threshold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dirty="0"/>
                  <a:t> para determinar se a resposta da rede é 0 ou 1: se saída &gt;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dirty="0"/>
                  <a:t>, então é 1, caso contrário, é 0.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A6797B1-72A7-4E59-B380-A58D52957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905466-42DD-4610-AB93-CC2A33F2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3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A99D9-EABC-48AD-BBA4-277DB83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Logística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A6797B1-72A7-4E59-B380-A58D52957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pt-BR" dirty="0"/>
                  <a:t>Possíveis resultados da classificação: verdadeiro positivo (TP), falso positivo (FP), falso negativo (FN) e verdadeiro negativo (TN).</a:t>
                </a:r>
              </a:p>
              <a:p>
                <a:r>
                  <a:rPr lang="pt-BR" dirty="0"/>
                  <a:t>Precisão (</a:t>
                </a:r>
                <a:r>
                  <a:rPr lang="pt-BR" i="1" dirty="0" err="1"/>
                  <a:t>precision</a:t>
                </a:r>
                <a:r>
                  <a:rPr lang="pt-BR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Sensibilidade (</a:t>
                </a:r>
                <a:r>
                  <a:rPr lang="pt-BR" i="1" dirty="0"/>
                  <a:t>recall</a:t>
                </a:r>
                <a:r>
                  <a:rPr lang="pt-BR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pt-BR" i="1" dirty="0"/>
              </a:p>
              <a:p>
                <a:r>
                  <a:rPr lang="pt-BR" i="1" dirty="0"/>
                  <a:t>F1 Score</a:t>
                </a:r>
                <a:r>
                  <a:rPr lang="pt-BR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𝑃𝑟𝑒𝑐𝑖𝑠𝑖𝑜</m:t>
                                  </m:r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𝑅𝑒𝑐𝑎𝑙</m:t>
                                  </m:r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A6797B1-72A7-4E59-B380-A58D52957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905466-42DD-4610-AB93-CC2A33F2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5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A99D9-EABC-48AD-BBA4-277DB83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de Custo para Classificação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A6797B1-72A7-4E59-B380-A58D52957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Para classificação, usa-se a seguinte </a:t>
                </a:r>
                <a:r>
                  <a:rPr lang="pt-BR" i="1" dirty="0" err="1"/>
                  <a:t>loss</a:t>
                </a:r>
                <a:r>
                  <a:rPr lang="pt-BR" i="1" dirty="0"/>
                  <a:t> </a:t>
                </a:r>
                <a:r>
                  <a:rPr lang="pt-BR" i="1" dirty="0" err="1"/>
                  <a:t>function</a:t>
                </a:r>
                <a:r>
                  <a:rPr lang="pt-BR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func>
                            <m:func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A base usada no logaritmo é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dirty="0"/>
                  <a:t>, então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, então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pt-BR" dirty="0"/>
                  <a:t>.</a:t>
                </a:r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A6797B1-72A7-4E59-B380-A58D52957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905466-42DD-4610-AB93-CC2A33F2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8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A99D9-EABC-48AD-BBA4-277DB83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de Custo para Classificação (Intuição)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Texto 4">
                <a:extLst>
                  <a:ext uri="{FF2B5EF4-FFF2-40B4-BE49-F238E27FC236}">
                    <a16:creationId xmlns:a16="http://schemas.microsoft.com/office/drawing/2014/main" id="{586F7B5A-9EDC-4228-B3FD-8950F46FEAA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9788" y="1681163"/>
                <a:ext cx="5256212" cy="82391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b="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dirty="0"/>
                  <a:t>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pt-BR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Espaço Reservado para Texto 4">
                <a:extLst>
                  <a:ext uri="{FF2B5EF4-FFF2-40B4-BE49-F238E27FC236}">
                    <a16:creationId xmlns:a16="http://schemas.microsoft.com/office/drawing/2014/main" id="{586F7B5A-9EDC-4228-B3FD-8950F46FEA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9788" y="1681163"/>
                <a:ext cx="5256212" cy="823912"/>
              </a:xfrm>
              <a:blipFill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Texto 5">
                <a:extLst>
                  <a:ext uri="{FF2B5EF4-FFF2-40B4-BE49-F238E27FC236}">
                    <a16:creationId xmlns:a16="http://schemas.microsoft.com/office/drawing/2014/main" id="{76E1FC23-F423-4221-80C4-8B6839B01F17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pt-BR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Espaço Reservado para Texto 5">
                <a:extLst>
                  <a:ext uri="{FF2B5EF4-FFF2-40B4-BE49-F238E27FC236}">
                    <a16:creationId xmlns:a16="http://schemas.microsoft.com/office/drawing/2014/main" id="{76E1FC23-F423-4221-80C4-8B6839B01F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905466-42DD-4610-AB93-CC2A33F2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28</a:t>
            </a:fld>
            <a:endParaRPr lang="en-US"/>
          </a:p>
        </p:txBody>
      </p:sp>
      <p:pic>
        <p:nvPicPr>
          <p:cNvPr id="21" name="Espaço Reservado para Conteúdo 20">
            <a:extLst>
              <a:ext uri="{FF2B5EF4-FFF2-40B4-BE49-F238E27FC236}">
                <a16:creationId xmlns:a16="http://schemas.microsoft.com/office/drawing/2014/main" id="{0EBAB5A9-56E5-4E02-BABF-0DDE70D500E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066" y="2505075"/>
            <a:ext cx="4907455" cy="3684588"/>
          </a:xfrm>
        </p:spPr>
      </p:pic>
      <p:pic>
        <p:nvPicPr>
          <p:cNvPr id="25" name="Espaço Reservado para Conteúdo 24">
            <a:extLst>
              <a:ext uri="{FF2B5EF4-FFF2-40B4-BE49-F238E27FC236}">
                <a16:creationId xmlns:a16="http://schemas.microsoft.com/office/drawing/2014/main" id="{D685B290-15D5-45AE-B0C6-7132EDFA0B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4954" y="2505075"/>
            <a:ext cx="4907455" cy="3684588"/>
          </a:xfrm>
        </p:spPr>
      </p:pic>
    </p:spTree>
    <p:extLst>
      <p:ext uri="{BB962C8B-B14F-4D97-AF65-F5344CB8AC3E}">
        <p14:creationId xmlns:p14="http://schemas.microsoft.com/office/powerpoint/2010/main" val="334482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A99D9-EABC-48AD-BBA4-277DB83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Gradiente para Regressão Logística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A6797B1-72A7-4E59-B380-A58D52957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Considerando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pt-BR" dirty="0"/>
                  <a:t>como função de ativação</a:t>
                </a:r>
                <a:r>
                  <a:rPr lang="pt-B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func>
                            <m:func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d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A6797B1-72A7-4E59-B380-A58D52957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905466-42DD-4610-AB93-CC2A33F2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4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04645C83-3D9A-4986-9292-2766EB7E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  <a:endParaRPr lang="en-US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3D91C77-9AB1-443E-A8DC-926D27F9E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5F29E8F-7EC5-41C7-B5F4-222E7F12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51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DE1C8E9-A095-4EB4-B3C3-FF4F5BD0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</a:t>
            </a:r>
            <a:endParaRPr lang="en-US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A910A06-24EE-4A98-92CF-C5292C97C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1A07D4C-8FB8-4C4F-AC92-F2C7F75D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74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ABC9A11-D83C-4F56-A904-44EC1AEA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4CC8DDA-30E8-409E-AE6F-C680C974F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Pesquisas mostraram que o poder de representação de um único neurônio é muito limitado.</a:t>
            </a:r>
          </a:p>
          <a:p>
            <a:r>
              <a:rPr lang="pt-BR" dirty="0"/>
              <a:t>Pode-se mostrar que um único neurônio é capaz de classificar apenas </a:t>
            </a:r>
            <a:r>
              <a:rPr lang="pt-BR" i="1" dirty="0" err="1"/>
              <a:t>datasets</a:t>
            </a:r>
            <a:r>
              <a:rPr lang="pt-BR" i="1" dirty="0"/>
              <a:t> </a:t>
            </a:r>
            <a:r>
              <a:rPr lang="pt-BR" dirty="0"/>
              <a:t>linear separáveis.</a:t>
            </a:r>
            <a:endParaRPr lang="en-US" i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C8FF94B-D143-49C0-B7B5-12540D76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31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5DABA10-6278-4951-AA53-7172A3661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019" y="3972366"/>
            <a:ext cx="5791962" cy="238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2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ABC9A11-D83C-4F56-A904-44EC1AEA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4CC8DDA-30E8-409E-AE6F-C680C974F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Redes neurais são construídas ligando neurônios uns nos outros.</a:t>
            </a:r>
          </a:p>
          <a:p>
            <a:r>
              <a:rPr lang="pt-BR" dirty="0"/>
              <a:t>A forma como os neurônios são ligados define a </a:t>
            </a:r>
            <a:r>
              <a:rPr lang="pt-BR" i="1" dirty="0"/>
              <a:t>arquitetura</a:t>
            </a:r>
            <a:r>
              <a:rPr lang="pt-BR" dirty="0"/>
              <a:t> da rede.</a:t>
            </a:r>
          </a:p>
          <a:p>
            <a:r>
              <a:rPr lang="pt-BR" dirty="0"/>
              <a:t>O tipo de arquitetura mais simples é das </a:t>
            </a:r>
            <a:r>
              <a:rPr lang="pt-BR" i="1" dirty="0" err="1"/>
              <a:t>Forward</a:t>
            </a:r>
            <a:r>
              <a:rPr lang="pt-BR" i="1" dirty="0"/>
              <a:t> Neural Networks</a:t>
            </a:r>
            <a:r>
              <a:rPr lang="pt-BR" dirty="0"/>
              <a:t>, em que não há ciclos.</a:t>
            </a:r>
          </a:p>
          <a:p>
            <a:r>
              <a:rPr lang="pt-BR" dirty="0"/>
              <a:t>Em geral, organiza-se os neurônios em camadas, de modo que saídas dos neurônios de uma camada são entradas dos neurônios da próxima camada.</a:t>
            </a:r>
          </a:p>
          <a:p>
            <a:r>
              <a:rPr lang="pt-BR" dirty="0"/>
              <a:t>Quando todos os neurônios de uma camada são conectados com os da camada posterior, chama-se </a:t>
            </a:r>
            <a:r>
              <a:rPr lang="pt-BR" i="1" dirty="0" err="1"/>
              <a:t>Fully-Connected</a:t>
            </a:r>
            <a:r>
              <a:rPr lang="pt-BR" i="1" dirty="0"/>
              <a:t> Neural Network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C8FF94B-D143-49C0-B7B5-12540D76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5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10B13-C99D-4329-BDB5-95A5CB5D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DE2947-394D-4B50-BC3C-BF84EB2C6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Cada camada pode ter vários neurônios.</a:t>
            </a:r>
          </a:p>
          <a:p>
            <a:r>
              <a:rPr lang="pt-BR" dirty="0"/>
              <a:t>A rede pode ter múltiplas camadas.</a:t>
            </a:r>
          </a:p>
          <a:p>
            <a:r>
              <a:rPr lang="pt-BR" dirty="0"/>
              <a:t>A rede pode ter múltiplas saídas.</a:t>
            </a:r>
          </a:p>
          <a:p>
            <a:r>
              <a:rPr lang="pt-BR" dirty="0"/>
              <a:t>As camadas “intermediárias” são chamadas de escondidas.</a:t>
            </a:r>
          </a:p>
          <a:p>
            <a:r>
              <a:rPr lang="en-US" dirty="0" err="1"/>
              <a:t>Teorema</a:t>
            </a:r>
            <a:r>
              <a:rPr lang="en-US" dirty="0"/>
              <a:t> da </a:t>
            </a:r>
            <a:r>
              <a:rPr lang="en-US" dirty="0" err="1"/>
              <a:t>aproximação</a:t>
            </a:r>
            <a:r>
              <a:rPr lang="en-US" dirty="0"/>
              <a:t> universal: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que </a:t>
            </a:r>
            <a:r>
              <a:rPr lang="en-US" dirty="0" err="1"/>
              <a:t>mapeia</a:t>
            </a:r>
            <a:r>
              <a:rPr lang="en-US" dirty="0"/>
              <a:t> um </a:t>
            </a:r>
            <a:r>
              <a:rPr lang="en-US" dirty="0" err="1"/>
              <a:t>intervalo</a:t>
            </a:r>
            <a:r>
              <a:rPr lang="en-US" dirty="0"/>
              <a:t> de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en-US" dirty="0" err="1"/>
              <a:t>reais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outro </a:t>
            </a:r>
            <a:r>
              <a:rPr lang="en-US" dirty="0" err="1"/>
              <a:t>intervalo</a:t>
            </a:r>
            <a:r>
              <a:rPr lang="en-US" dirty="0"/>
              <a:t> de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en-US" dirty="0" err="1"/>
              <a:t>reais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aproximada</a:t>
            </a:r>
            <a:r>
              <a:rPr lang="en-US" dirty="0"/>
              <a:t> </a:t>
            </a:r>
            <a:r>
              <a:rPr lang="en-US" dirty="0" err="1"/>
              <a:t>arbitrariamente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com </a:t>
            </a:r>
            <a:r>
              <a:rPr lang="en-US" dirty="0" err="1"/>
              <a:t>uma</a:t>
            </a:r>
            <a:r>
              <a:rPr lang="en-US" dirty="0"/>
              <a:t> rede neural com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única</a:t>
            </a:r>
            <a:r>
              <a:rPr lang="en-US" dirty="0"/>
              <a:t> </a:t>
            </a:r>
            <a:r>
              <a:rPr lang="en-US" dirty="0" err="1"/>
              <a:t>camada</a:t>
            </a:r>
            <a:r>
              <a:rPr lang="en-US" dirty="0"/>
              <a:t> </a:t>
            </a:r>
            <a:r>
              <a:rPr lang="en-US" dirty="0" err="1"/>
              <a:t>escondida</a:t>
            </a:r>
            <a:r>
              <a:rPr lang="en-US" dirty="0"/>
              <a:t>.</a:t>
            </a:r>
          </a:p>
          <a:p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teorema</a:t>
            </a:r>
            <a:r>
              <a:rPr lang="en-US" dirty="0"/>
              <a:t> vale para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de </a:t>
            </a:r>
            <a:r>
              <a:rPr lang="en-US" dirty="0" err="1"/>
              <a:t>funções</a:t>
            </a:r>
            <a:r>
              <a:rPr lang="en-US" dirty="0"/>
              <a:t> de </a:t>
            </a:r>
            <a:r>
              <a:rPr lang="en-US" dirty="0" err="1"/>
              <a:t>ativação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590569-4814-40A8-B3F8-7F28EB1A6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1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88093-8142-4FA1-8EB2-658E7EE5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</a:t>
            </a:r>
            <a:endParaRPr lang="en-US" dirty="0"/>
          </a:p>
        </p:txBody>
      </p:sp>
      <p:sp>
        <p:nvSpPr>
          <p:cNvPr id="37" name="Espaço Reservado para Conteúdo 36">
            <a:extLst>
              <a:ext uri="{FF2B5EF4-FFF2-40B4-BE49-F238E27FC236}">
                <a16:creationId xmlns:a16="http://schemas.microsoft.com/office/drawing/2014/main" id="{2F3F13F5-1FD0-46B5-9DE6-8111FFAE07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Espaço Reservado para Conteúdo 37">
                <a:extLst>
                  <a:ext uri="{FF2B5EF4-FFF2-40B4-BE49-F238E27FC236}">
                    <a16:creationId xmlns:a16="http://schemas.microsoft.com/office/drawing/2014/main" id="{22694239-23A1-46BC-ABBA-A990247A61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8" name="Espaço Reservado para Conteúdo 37">
                <a:extLst>
                  <a:ext uri="{FF2B5EF4-FFF2-40B4-BE49-F238E27FC236}">
                    <a16:creationId xmlns:a16="http://schemas.microsoft.com/office/drawing/2014/main" id="{22694239-23A1-46BC-ABBA-A990247A6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5882C9-DAF9-4D11-9FC2-BD895A0F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15" name="Group 94">
            <a:extLst>
              <a:ext uri="{FF2B5EF4-FFF2-40B4-BE49-F238E27FC236}">
                <a16:creationId xmlns:a16="http://schemas.microsoft.com/office/drawing/2014/main" id="{9FD94328-137E-4E17-8FB5-2E81E06A9514}"/>
              </a:ext>
            </a:extLst>
          </p:cNvPr>
          <p:cNvGrpSpPr/>
          <p:nvPr/>
        </p:nvGrpSpPr>
        <p:grpSpPr>
          <a:xfrm>
            <a:off x="1351388" y="2948459"/>
            <a:ext cx="4155223" cy="2105670"/>
            <a:chOff x="702527" y="1418581"/>
            <a:chExt cx="4155223" cy="2105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7">
                  <a:extLst>
                    <a:ext uri="{FF2B5EF4-FFF2-40B4-BE49-F238E27FC236}">
                      <a16:creationId xmlns:a16="http://schemas.microsoft.com/office/drawing/2014/main" id="{11EC1011-E865-4960-872D-B1837B5741A0}"/>
                    </a:ext>
                  </a:extLst>
                </p:cNvPr>
                <p:cNvSpPr txBox="1"/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8">
                  <a:extLst>
                    <a:ext uri="{FF2B5EF4-FFF2-40B4-BE49-F238E27FC236}">
                      <a16:creationId xmlns:a16="http://schemas.microsoft.com/office/drawing/2014/main" id="{3885DD10-B047-4E8D-B657-982E39750480}"/>
                    </a:ext>
                  </a:extLst>
                </p:cNvPr>
                <p:cNvSpPr txBox="1"/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9">
                  <a:extLst>
                    <a:ext uri="{FF2B5EF4-FFF2-40B4-BE49-F238E27FC236}">
                      <a16:creationId xmlns:a16="http://schemas.microsoft.com/office/drawing/2014/main" id="{81A8672B-2A24-447D-B5FE-63381392CBDD}"/>
                    </a:ext>
                  </a:extLst>
                </p:cNvPr>
                <p:cNvSpPr txBox="1"/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0">
              <a:extLst>
                <a:ext uri="{FF2B5EF4-FFF2-40B4-BE49-F238E27FC236}">
                  <a16:creationId xmlns:a16="http://schemas.microsoft.com/office/drawing/2014/main" id="{6240506A-3B86-465F-8415-6CCD760485A9}"/>
                </a:ext>
              </a:extLst>
            </p:cNvPr>
            <p:cNvCxnSpPr>
              <a:stCxn id="26" idx="6"/>
              <a:endCxn id="27" idx="2"/>
            </p:cNvCxnSpPr>
            <p:nvPr/>
          </p:nvCxnSpPr>
          <p:spPr>
            <a:xfrm flipV="1">
              <a:off x="2574163" y="2460559"/>
              <a:ext cx="513359" cy="7134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1">
              <a:extLst>
                <a:ext uri="{FF2B5EF4-FFF2-40B4-BE49-F238E27FC236}">
                  <a16:creationId xmlns:a16="http://schemas.microsoft.com/office/drawing/2014/main" id="{60A8ECDF-6602-4EE3-9679-32F2A8334E2A}"/>
                </a:ext>
              </a:extLst>
            </p:cNvPr>
            <p:cNvCxnSpPr>
              <a:stCxn id="25" idx="6"/>
              <a:endCxn id="27" idx="2"/>
            </p:cNvCxnSpPr>
            <p:nvPr/>
          </p:nvCxnSpPr>
          <p:spPr>
            <a:xfrm>
              <a:off x="2574163" y="2460560"/>
              <a:ext cx="51335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12">
              <a:extLst>
                <a:ext uri="{FF2B5EF4-FFF2-40B4-BE49-F238E27FC236}">
                  <a16:creationId xmlns:a16="http://schemas.microsoft.com/office/drawing/2014/main" id="{4A02C1B2-48D1-40F2-B756-F77484840974}"/>
                </a:ext>
              </a:extLst>
            </p:cNvPr>
            <p:cNvCxnSpPr/>
            <p:nvPr/>
          </p:nvCxnSpPr>
          <p:spPr>
            <a:xfrm>
              <a:off x="3636299" y="2469304"/>
              <a:ext cx="846433" cy="846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13">
              <a:extLst>
                <a:ext uri="{FF2B5EF4-FFF2-40B4-BE49-F238E27FC236}">
                  <a16:creationId xmlns:a16="http://schemas.microsoft.com/office/drawing/2014/main" id="{24A6E736-974B-472C-8A1F-416F951C2930}"/>
                </a:ext>
              </a:extLst>
            </p:cNvPr>
            <p:cNvSpPr/>
            <p:nvPr/>
          </p:nvSpPr>
          <p:spPr>
            <a:xfrm>
              <a:off x="2028976" y="1441721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3" name="Straight Arrow Connector 14">
              <a:extLst>
                <a:ext uri="{FF2B5EF4-FFF2-40B4-BE49-F238E27FC236}">
                  <a16:creationId xmlns:a16="http://schemas.microsoft.com/office/drawing/2014/main" id="{67DA3905-73C4-4D5A-8914-6762CD561C61}"/>
                </a:ext>
              </a:extLst>
            </p:cNvPr>
            <p:cNvCxnSpPr>
              <a:stCxn id="22" idx="6"/>
              <a:endCxn id="27" idx="2"/>
            </p:cNvCxnSpPr>
            <p:nvPr/>
          </p:nvCxnSpPr>
          <p:spPr>
            <a:xfrm>
              <a:off x="2574163" y="1748214"/>
              <a:ext cx="513359" cy="7123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15">
                  <a:extLst>
                    <a:ext uri="{FF2B5EF4-FFF2-40B4-BE49-F238E27FC236}">
                      <a16:creationId xmlns:a16="http://schemas.microsoft.com/office/drawing/2014/main" id="{8FB7D0BD-840D-4810-934A-4B7E4D43F3BC}"/>
                    </a:ext>
                  </a:extLst>
                </p:cNvPr>
                <p:cNvSpPr txBox="1"/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16">
              <a:extLst>
                <a:ext uri="{FF2B5EF4-FFF2-40B4-BE49-F238E27FC236}">
                  <a16:creationId xmlns:a16="http://schemas.microsoft.com/office/drawing/2014/main" id="{0F8CAFDC-D41C-444C-BEE2-74C836F430AD}"/>
                </a:ext>
              </a:extLst>
            </p:cNvPr>
            <p:cNvSpPr/>
            <p:nvPr/>
          </p:nvSpPr>
          <p:spPr>
            <a:xfrm>
              <a:off x="2028976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Oval 17">
              <a:extLst>
                <a:ext uri="{FF2B5EF4-FFF2-40B4-BE49-F238E27FC236}">
                  <a16:creationId xmlns:a16="http://schemas.microsoft.com/office/drawing/2014/main" id="{9583EAE6-4EAB-4CCC-9253-BD2DB6018FBB}"/>
                </a:ext>
              </a:extLst>
            </p:cNvPr>
            <p:cNvSpPr/>
            <p:nvPr/>
          </p:nvSpPr>
          <p:spPr>
            <a:xfrm>
              <a:off x="2028976" y="2866412"/>
              <a:ext cx="545187" cy="61523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Oval 18">
              <a:extLst>
                <a:ext uri="{FF2B5EF4-FFF2-40B4-BE49-F238E27FC236}">
                  <a16:creationId xmlns:a16="http://schemas.microsoft.com/office/drawing/2014/main" id="{A07B9BD3-60C7-43BF-9991-50FE1356601E}"/>
                </a:ext>
              </a:extLst>
            </p:cNvPr>
            <p:cNvSpPr/>
            <p:nvPr/>
          </p:nvSpPr>
          <p:spPr>
            <a:xfrm>
              <a:off x="3087522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" name="Straight Arrow Connector 19">
              <a:extLst>
                <a:ext uri="{FF2B5EF4-FFF2-40B4-BE49-F238E27FC236}">
                  <a16:creationId xmlns:a16="http://schemas.microsoft.com/office/drawing/2014/main" id="{0E9ED3ED-C73A-486F-B40B-88D90114BC14}"/>
                </a:ext>
              </a:extLst>
            </p:cNvPr>
            <p:cNvCxnSpPr>
              <a:stCxn id="18" idx="3"/>
              <a:endCxn id="25" idx="2"/>
            </p:cNvCxnSpPr>
            <p:nvPr/>
          </p:nvCxnSpPr>
          <p:spPr>
            <a:xfrm flipV="1">
              <a:off x="1243745" y="2460559"/>
              <a:ext cx="785231" cy="737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0">
              <a:extLst>
                <a:ext uri="{FF2B5EF4-FFF2-40B4-BE49-F238E27FC236}">
                  <a16:creationId xmlns:a16="http://schemas.microsoft.com/office/drawing/2014/main" id="{1A5E83FF-1FB9-47D2-8214-B107DBB1AAA2}"/>
                </a:ext>
              </a:extLst>
            </p:cNvPr>
            <p:cNvCxnSpPr>
              <a:stCxn id="18" idx="3"/>
              <a:endCxn id="26" idx="2"/>
            </p:cNvCxnSpPr>
            <p:nvPr/>
          </p:nvCxnSpPr>
          <p:spPr>
            <a:xfrm flipV="1">
              <a:off x="1243745" y="3174027"/>
              <a:ext cx="785230" cy="242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1">
              <a:extLst>
                <a:ext uri="{FF2B5EF4-FFF2-40B4-BE49-F238E27FC236}">
                  <a16:creationId xmlns:a16="http://schemas.microsoft.com/office/drawing/2014/main" id="{34A92480-0F00-4586-A342-D06289B43BC3}"/>
                </a:ext>
              </a:extLst>
            </p:cNvPr>
            <p:cNvCxnSpPr>
              <a:stCxn id="18" idx="3"/>
              <a:endCxn id="22" idx="2"/>
            </p:cNvCxnSpPr>
            <p:nvPr/>
          </p:nvCxnSpPr>
          <p:spPr>
            <a:xfrm flipV="1">
              <a:off x="1243745" y="1748214"/>
              <a:ext cx="785231" cy="14500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22">
              <a:extLst>
                <a:ext uri="{FF2B5EF4-FFF2-40B4-BE49-F238E27FC236}">
                  <a16:creationId xmlns:a16="http://schemas.microsoft.com/office/drawing/2014/main" id="{5D47A2EC-38D5-4F2F-8B9B-06489F45DB69}"/>
                </a:ext>
              </a:extLst>
            </p:cNvPr>
            <p:cNvCxnSpPr>
              <a:stCxn id="17" idx="3"/>
              <a:endCxn id="25" idx="2"/>
            </p:cNvCxnSpPr>
            <p:nvPr/>
          </p:nvCxnSpPr>
          <p:spPr>
            <a:xfrm flipV="1">
              <a:off x="1230657" y="2460560"/>
              <a:ext cx="798320" cy="1085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23">
              <a:extLst>
                <a:ext uri="{FF2B5EF4-FFF2-40B4-BE49-F238E27FC236}">
                  <a16:creationId xmlns:a16="http://schemas.microsoft.com/office/drawing/2014/main" id="{9DB4AA51-AED9-4093-86DA-714712ACA4BF}"/>
                </a:ext>
              </a:extLst>
            </p:cNvPr>
            <p:cNvCxnSpPr>
              <a:stCxn id="17" idx="3"/>
              <a:endCxn id="22" idx="2"/>
            </p:cNvCxnSpPr>
            <p:nvPr/>
          </p:nvCxnSpPr>
          <p:spPr>
            <a:xfrm flipV="1">
              <a:off x="1230657" y="1748215"/>
              <a:ext cx="798320" cy="72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24">
              <a:extLst>
                <a:ext uri="{FF2B5EF4-FFF2-40B4-BE49-F238E27FC236}">
                  <a16:creationId xmlns:a16="http://schemas.microsoft.com/office/drawing/2014/main" id="{27519483-8AD3-4B7A-9D3A-C66B76B16FFB}"/>
                </a:ext>
              </a:extLst>
            </p:cNvPr>
            <p:cNvCxnSpPr>
              <a:stCxn id="17" idx="3"/>
              <a:endCxn id="26" idx="2"/>
            </p:cNvCxnSpPr>
            <p:nvPr/>
          </p:nvCxnSpPr>
          <p:spPr>
            <a:xfrm>
              <a:off x="1230657" y="2471417"/>
              <a:ext cx="798320" cy="7026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25">
              <a:extLst>
                <a:ext uri="{FF2B5EF4-FFF2-40B4-BE49-F238E27FC236}">
                  <a16:creationId xmlns:a16="http://schemas.microsoft.com/office/drawing/2014/main" id="{4D49F276-9BDF-49C3-A7D8-430E8BACEED7}"/>
                </a:ext>
              </a:extLst>
            </p:cNvPr>
            <p:cNvCxnSpPr>
              <a:stCxn id="16" idx="3"/>
              <a:endCxn id="22" idx="2"/>
            </p:cNvCxnSpPr>
            <p:nvPr/>
          </p:nvCxnSpPr>
          <p:spPr>
            <a:xfrm>
              <a:off x="1243312" y="1744539"/>
              <a:ext cx="785663" cy="3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26">
              <a:extLst>
                <a:ext uri="{FF2B5EF4-FFF2-40B4-BE49-F238E27FC236}">
                  <a16:creationId xmlns:a16="http://schemas.microsoft.com/office/drawing/2014/main" id="{25295584-6220-453C-937D-620FE5227D79}"/>
                </a:ext>
              </a:extLst>
            </p:cNvPr>
            <p:cNvCxnSpPr>
              <a:stCxn id="16" idx="3"/>
              <a:endCxn id="25" idx="2"/>
            </p:cNvCxnSpPr>
            <p:nvPr/>
          </p:nvCxnSpPr>
          <p:spPr>
            <a:xfrm>
              <a:off x="1243312" y="1744540"/>
              <a:ext cx="785664" cy="716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27">
              <a:extLst>
                <a:ext uri="{FF2B5EF4-FFF2-40B4-BE49-F238E27FC236}">
                  <a16:creationId xmlns:a16="http://schemas.microsoft.com/office/drawing/2014/main" id="{342A4275-0035-454E-A1EA-2B9039820918}"/>
                </a:ext>
              </a:extLst>
            </p:cNvPr>
            <p:cNvCxnSpPr>
              <a:stCxn id="16" idx="3"/>
              <a:endCxn id="26" idx="2"/>
            </p:cNvCxnSpPr>
            <p:nvPr/>
          </p:nvCxnSpPr>
          <p:spPr>
            <a:xfrm>
              <a:off x="1243312" y="1744540"/>
              <a:ext cx="785664" cy="14294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BE16D7EB-D0D8-4959-A7F7-DA438905D311}"/>
                  </a:ext>
                </a:extLst>
              </p:cNvPr>
              <p:cNvSpPr txBox="1"/>
              <p:nvPr/>
            </p:nvSpPr>
            <p:spPr>
              <a:xfrm>
                <a:off x="3164684" y="2991096"/>
                <a:ext cx="596766" cy="43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BE16D7EB-D0D8-4959-A7F7-DA438905D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684" y="2991096"/>
                <a:ext cx="596766" cy="435760"/>
              </a:xfrm>
              <a:prstGeom prst="rect">
                <a:avLst/>
              </a:prstGeom>
              <a:blipFill>
                <a:blip r:embed="rId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81A3375-64F9-4B78-8C26-A6A24FF3DD03}"/>
                  </a:ext>
                </a:extLst>
              </p:cNvPr>
              <p:cNvSpPr txBox="1"/>
              <p:nvPr/>
            </p:nvSpPr>
            <p:spPr>
              <a:xfrm>
                <a:off x="3061054" y="3960529"/>
                <a:ext cx="596765" cy="448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81A3375-64F9-4B78-8C26-A6A24FF3D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054" y="3960529"/>
                <a:ext cx="596765" cy="4482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EC8DA7DA-466D-415D-A85F-79ED908EF959}"/>
                  </a:ext>
                </a:extLst>
              </p:cNvPr>
              <p:cNvSpPr txBox="1"/>
              <p:nvPr/>
            </p:nvSpPr>
            <p:spPr>
              <a:xfrm>
                <a:off x="3205968" y="4458567"/>
                <a:ext cx="596765" cy="448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EC8DA7DA-466D-415D-A85F-79ED908EF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68" y="4458567"/>
                <a:ext cx="596765" cy="4482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81B27E53-4A02-4D18-8E26-5B82FFEAA744}"/>
                  </a:ext>
                </a:extLst>
              </p:cNvPr>
              <p:cNvSpPr txBox="1"/>
              <p:nvPr/>
            </p:nvSpPr>
            <p:spPr>
              <a:xfrm>
                <a:off x="2278678" y="2777860"/>
                <a:ext cx="586379" cy="43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81B27E53-4A02-4D18-8E26-5B82FFEAA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678" y="2777860"/>
                <a:ext cx="586379" cy="435760"/>
              </a:xfrm>
              <a:prstGeom prst="rect">
                <a:avLst/>
              </a:prstGeom>
              <a:blipFill>
                <a:blip r:embed="rId10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44D44978-60DD-4A2E-8237-2012BEAD9AC4}"/>
                  </a:ext>
                </a:extLst>
              </p:cNvPr>
              <p:cNvSpPr txBox="1"/>
              <p:nvPr/>
            </p:nvSpPr>
            <p:spPr>
              <a:xfrm>
                <a:off x="2359560" y="3466064"/>
                <a:ext cx="586378" cy="448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44D44978-60DD-4A2E-8237-2012BEAD9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560" y="3466064"/>
                <a:ext cx="586378" cy="4482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970DACB5-CFE2-419A-8291-E0D8029423ED}"/>
                  </a:ext>
                </a:extLst>
              </p:cNvPr>
              <p:cNvSpPr txBox="1"/>
              <p:nvPr/>
            </p:nvSpPr>
            <p:spPr>
              <a:xfrm>
                <a:off x="2249921" y="4728170"/>
                <a:ext cx="586378" cy="448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970DACB5-CFE2-419A-8291-E0D802942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921" y="4728170"/>
                <a:ext cx="586378" cy="4482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98DD8B5A-F283-4D5F-9274-CA5BD1634E0A}"/>
                  </a:ext>
                </a:extLst>
              </p:cNvPr>
              <p:cNvSpPr txBox="1"/>
              <p:nvPr/>
            </p:nvSpPr>
            <p:spPr>
              <a:xfrm>
                <a:off x="3441770" y="3396225"/>
                <a:ext cx="586378" cy="43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98DD8B5A-F283-4D5F-9274-CA5BD1634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770" y="3396225"/>
                <a:ext cx="586378" cy="435760"/>
              </a:xfrm>
              <a:prstGeom prst="rect">
                <a:avLst/>
              </a:prstGeom>
              <a:blipFill>
                <a:blip r:embed="rId13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B1E1E2F3-D1DC-43CA-800E-60C7625D75CB}"/>
                  </a:ext>
                </a:extLst>
              </p:cNvPr>
              <p:cNvSpPr txBox="1"/>
              <p:nvPr/>
            </p:nvSpPr>
            <p:spPr>
              <a:xfrm>
                <a:off x="4193432" y="3599307"/>
                <a:ext cx="596765" cy="43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B1E1E2F3-D1DC-43CA-800E-60C7625D7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432" y="3599307"/>
                <a:ext cx="596765" cy="435760"/>
              </a:xfrm>
              <a:prstGeom prst="rect">
                <a:avLst/>
              </a:prstGeom>
              <a:blipFill>
                <a:blip r:embed="rId14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20D48836-0E93-4D44-8F8A-568971462E4E}"/>
                  </a:ext>
                </a:extLst>
              </p:cNvPr>
              <p:cNvSpPr txBox="1"/>
              <p:nvPr/>
            </p:nvSpPr>
            <p:spPr>
              <a:xfrm>
                <a:off x="1248689" y="5118233"/>
                <a:ext cx="746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20D48836-0E93-4D44-8F8A-568971462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689" y="5118233"/>
                <a:ext cx="74661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2C5F660E-78FE-4090-A4C2-B7121392DEC1}"/>
                  </a:ext>
                </a:extLst>
              </p:cNvPr>
              <p:cNvSpPr txBox="1"/>
              <p:nvPr/>
            </p:nvSpPr>
            <p:spPr>
              <a:xfrm>
                <a:off x="2568128" y="5110880"/>
                <a:ext cx="746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2C5F660E-78FE-4090-A4C2-B7121392D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128" y="5110880"/>
                <a:ext cx="74661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F466FC0D-455D-41D7-AAFB-224D94DE33E2}"/>
                  </a:ext>
                </a:extLst>
              </p:cNvPr>
              <p:cNvSpPr txBox="1"/>
              <p:nvPr/>
            </p:nvSpPr>
            <p:spPr>
              <a:xfrm>
                <a:off x="3650804" y="5099372"/>
                <a:ext cx="746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F466FC0D-455D-41D7-AAFB-224D94DE3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04" y="5099372"/>
                <a:ext cx="74661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C7F0D4FF-C929-423E-9775-62858E8D9531}"/>
              </a:ext>
            </a:extLst>
          </p:cNvPr>
          <p:cNvSpPr txBox="1"/>
          <p:nvPr/>
        </p:nvSpPr>
        <p:spPr>
          <a:xfrm>
            <a:off x="1041257" y="5468704"/>
            <a:ext cx="1208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camada de</a:t>
            </a:r>
          </a:p>
          <a:p>
            <a:pPr algn="ctr"/>
            <a:r>
              <a:rPr lang="pt-BR" dirty="0"/>
              <a:t>entrada</a:t>
            </a:r>
            <a:endParaRPr lang="en-US" dirty="0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68794889-90E7-4737-A774-8BB3D86D54E7}"/>
              </a:ext>
            </a:extLst>
          </p:cNvPr>
          <p:cNvSpPr txBox="1"/>
          <p:nvPr/>
        </p:nvSpPr>
        <p:spPr>
          <a:xfrm>
            <a:off x="2382165" y="5455045"/>
            <a:ext cx="1136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camada</a:t>
            </a:r>
          </a:p>
          <a:p>
            <a:pPr algn="ctr"/>
            <a:r>
              <a:rPr lang="pt-BR" dirty="0"/>
              <a:t>escondida</a:t>
            </a:r>
            <a:endParaRPr lang="en-US" dirty="0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270BE0DB-E4B1-4A9B-87D9-A05CB5299169}"/>
              </a:ext>
            </a:extLst>
          </p:cNvPr>
          <p:cNvSpPr txBox="1"/>
          <p:nvPr/>
        </p:nvSpPr>
        <p:spPr>
          <a:xfrm>
            <a:off x="3443636" y="5457009"/>
            <a:ext cx="1208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camada de</a:t>
            </a:r>
          </a:p>
          <a:p>
            <a:pPr algn="ctr"/>
            <a:r>
              <a:rPr lang="pt-BR" dirty="0"/>
              <a:t>saída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5130291-7D45-436B-9B3B-855FF5CCB84C}"/>
                  </a:ext>
                </a:extLst>
              </p:cNvPr>
              <p:cNvSpPr txBox="1"/>
              <p:nvPr/>
            </p:nvSpPr>
            <p:spPr>
              <a:xfrm>
                <a:off x="927458" y="2324322"/>
                <a:ext cx="51537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Número de camadas: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não</a:t>
                </a:r>
                <a:r>
                  <a:rPr lang="en-US" dirty="0"/>
                  <a:t> </a:t>
                </a:r>
                <a:r>
                  <a:rPr lang="en-US" dirty="0" err="1"/>
                  <a:t>conta</a:t>
                </a:r>
                <a:r>
                  <a:rPr lang="en-US" dirty="0"/>
                  <a:t> a de entrada)</a:t>
                </a:r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5130291-7D45-436B-9B3B-855FF5CCB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58" y="2324322"/>
                <a:ext cx="5153783" cy="369332"/>
              </a:xfrm>
              <a:prstGeom prst="rect">
                <a:avLst/>
              </a:prstGeom>
              <a:blipFill>
                <a:blip r:embed="rId18"/>
                <a:stretch>
                  <a:fillRect l="-946" t="-8197" r="-35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04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3" grpId="0"/>
      <p:bldP spid="47" grpId="0"/>
      <p:bldP spid="48" grpId="0"/>
      <p:bldP spid="5" grpId="0"/>
      <p:bldP spid="49" grpId="0"/>
      <p:bldP spid="50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88093-8142-4FA1-8EB2-658E7EE5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(Vetorização)</a:t>
            </a:r>
            <a:endParaRPr lang="en-US" dirty="0"/>
          </a:p>
        </p:txBody>
      </p:sp>
      <p:sp>
        <p:nvSpPr>
          <p:cNvPr id="37" name="Espaço Reservado para Conteúdo 36">
            <a:extLst>
              <a:ext uri="{FF2B5EF4-FFF2-40B4-BE49-F238E27FC236}">
                <a16:creationId xmlns:a16="http://schemas.microsoft.com/office/drawing/2014/main" id="{2F3F13F5-1FD0-46B5-9DE6-8111FFAE07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Espaço Reservado para Conteúdo 37">
                <a:extLst>
                  <a:ext uri="{FF2B5EF4-FFF2-40B4-BE49-F238E27FC236}">
                    <a16:creationId xmlns:a16="http://schemas.microsoft.com/office/drawing/2014/main" id="{22694239-23A1-46BC-ABBA-A990247A61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8" name="Espaço Reservado para Conteúdo 37">
                <a:extLst>
                  <a:ext uri="{FF2B5EF4-FFF2-40B4-BE49-F238E27FC236}">
                    <a16:creationId xmlns:a16="http://schemas.microsoft.com/office/drawing/2014/main" id="{22694239-23A1-46BC-ABBA-A990247A6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5882C9-DAF9-4D11-9FC2-BD895A0F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35</a:t>
            </a:fld>
            <a:endParaRPr lang="en-US"/>
          </a:p>
        </p:txBody>
      </p:sp>
      <p:grpSp>
        <p:nvGrpSpPr>
          <p:cNvPr id="15" name="Group 94">
            <a:extLst>
              <a:ext uri="{FF2B5EF4-FFF2-40B4-BE49-F238E27FC236}">
                <a16:creationId xmlns:a16="http://schemas.microsoft.com/office/drawing/2014/main" id="{9FD94328-137E-4E17-8FB5-2E81E06A9514}"/>
              </a:ext>
            </a:extLst>
          </p:cNvPr>
          <p:cNvGrpSpPr/>
          <p:nvPr/>
        </p:nvGrpSpPr>
        <p:grpSpPr>
          <a:xfrm>
            <a:off x="1351388" y="2948459"/>
            <a:ext cx="4155223" cy="2105670"/>
            <a:chOff x="702527" y="1418581"/>
            <a:chExt cx="4155223" cy="2105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7">
                  <a:extLst>
                    <a:ext uri="{FF2B5EF4-FFF2-40B4-BE49-F238E27FC236}">
                      <a16:creationId xmlns:a16="http://schemas.microsoft.com/office/drawing/2014/main" id="{11EC1011-E865-4960-872D-B1837B5741A0}"/>
                    </a:ext>
                  </a:extLst>
                </p:cNvPr>
                <p:cNvSpPr txBox="1"/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8">
                  <a:extLst>
                    <a:ext uri="{FF2B5EF4-FFF2-40B4-BE49-F238E27FC236}">
                      <a16:creationId xmlns:a16="http://schemas.microsoft.com/office/drawing/2014/main" id="{3885DD10-B047-4E8D-B657-982E39750480}"/>
                    </a:ext>
                  </a:extLst>
                </p:cNvPr>
                <p:cNvSpPr txBox="1"/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9">
                  <a:extLst>
                    <a:ext uri="{FF2B5EF4-FFF2-40B4-BE49-F238E27FC236}">
                      <a16:creationId xmlns:a16="http://schemas.microsoft.com/office/drawing/2014/main" id="{81A8672B-2A24-447D-B5FE-63381392CBDD}"/>
                    </a:ext>
                  </a:extLst>
                </p:cNvPr>
                <p:cNvSpPr txBox="1"/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0">
              <a:extLst>
                <a:ext uri="{FF2B5EF4-FFF2-40B4-BE49-F238E27FC236}">
                  <a16:creationId xmlns:a16="http://schemas.microsoft.com/office/drawing/2014/main" id="{6240506A-3B86-465F-8415-6CCD760485A9}"/>
                </a:ext>
              </a:extLst>
            </p:cNvPr>
            <p:cNvCxnSpPr>
              <a:stCxn id="26" idx="6"/>
              <a:endCxn id="27" idx="2"/>
            </p:cNvCxnSpPr>
            <p:nvPr/>
          </p:nvCxnSpPr>
          <p:spPr>
            <a:xfrm flipV="1">
              <a:off x="2574163" y="2460559"/>
              <a:ext cx="513359" cy="7134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1">
              <a:extLst>
                <a:ext uri="{FF2B5EF4-FFF2-40B4-BE49-F238E27FC236}">
                  <a16:creationId xmlns:a16="http://schemas.microsoft.com/office/drawing/2014/main" id="{60A8ECDF-6602-4EE3-9679-32F2A8334E2A}"/>
                </a:ext>
              </a:extLst>
            </p:cNvPr>
            <p:cNvCxnSpPr>
              <a:stCxn id="25" idx="6"/>
              <a:endCxn id="27" idx="2"/>
            </p:cNvCxnSpPr>
            <p:nvPr/>
          </p:nvCxnSpPr>
          <p:spPr>
            <a:xfrm>
              <a:off x="2574163" y="2460560"/>
              <a:ext cx="51335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12">
              <a:extLst>
                <a:ext uri="{FF2B5EF4-FFF2-40B4-BE49-F238E27FC236}">
                  <a16:creationId xmlns:a16="http://schemas.microsoft.com/office/drawing/2014/main" id="{4A02C1B2-48D1-40F2-B756-F77484840974}"/>
                </a:ext>
              </a:extLst>
            </p:cNvPr>
            <p:cNvCxnSpPr/>
            <p:nvPr/>
          </p:nvCxnSpPr>
          <p:spPr>
            <a:xfrm>
              <a:off x="3636299" y="2469304"/>
              <a:ext cx="846433" cy="846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13">
              <a:extLst>
                <a:ext uri="{FF2B5EF4-FFF2-40B4-BE49-F238E27FC236}">
                  <a16:creationId xmlns:a16="http://schemas.microsoft.com/office/drawing/2014/main" id="{24A6E736-974B-472C-8A1F-416F951C2930}"/>
                </a:ext>
              </a:extLst>
            </p:cNvPr>
            <p:cNvSpPr/>
            <p:nvPr/>
          </p:nvSpPr>
          <p:spPr>
            <a:xfrm>
              <a:off x="2028976" y="1441721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3" name="Straight Arrow Connector 14">
              <a:extLst>
                <a:ext uri="{FF2B5EF4-FFF2-40B4-BE49-F238E27FC236}">
                  <a16:creationId xmlns:a16="http://schemas.microsoft.com/office/drawing/2014/main" id="{67DA3905-73C4-4D5A-8914-6762CD561C61}"/>
                </a:ext>
              </a:extLst>
            </p:cNvPr>
            <p:cNvCxnSpPr>
              <a:stCxn id="22" idx="6"/>
              <a:endCxn id="27" idx="2"/>
            </p:cNvCxnSpPr>
            <p:nvPr/>
          </p:nvCxnSpPr>
          <p:spPr>
            <a:xfrm>
              <a:off x="2574163" y="1748214"/>
              <a:ext cx="513359" cy="7123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15">
                  <a:extLst>
                    <a:ext uri="{FF2B5EF4-FFF2-40B4-BE49-F238E27FC236}">
                      <a16:creationId xmlns:a16="http://schemas.microsoft.com/office/drawing/2014/main" id="{8FB7D0BD-840D-4810-934A-4B7E4D43F3BC}"/>
                    </a:ext>
                  </a:extLst>
                </p:cNvPr>
                <p:cNvSpPr txBox="1"/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16">
              <a:extLst>
                <a:ext uri="{FF2B5EF4-FFF2-40B4-BE49-F238E27FC236}">
                  <a16:creationId xmlns:a16="http://schemas.microsoft.com/office/drawing/2014/main" id="{0F8CAFDC-D41C-444C-BEE2-74C836F430AD}"/>
                </a:ext>
              </a:extLst>
            </p:cNvPr>
            <p:cNvSpPr/>
            <p:nvPr/>
          </p:nvSpPr>
          <p:spPr>
            <a:xfrm>
              <a:off x="2028976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Oval 17">
              <a:extLst>
                <a:ext uri="{FF2B5EF4-FFF2-40B4-BE49-F238E27FC236}">
                  <a16:creationId xmlns:a16="http://schemas.microsoft.com/office/drawing/2014/main" id="{9583EAE6-4EAB-4CCC-9253-BD2DB6018FBB}"/>
                </a:ext>
              </a:extLst>
            </p:cNvPr>
            <p:cNvSpPr/>
            <p:nvPr/>
          </p:nvSpPr>
          <p:spPr>
            <a:xfrm>
              <a:off x="2028976" y="2866412"/>
              <a:ext cx="545187" cy="61523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Oval 18">
              <a:extLst>
                <a:ext uri="{FF2B5EF4-FFF2-40B4-BE49-F238E27FC236}">
                  <a16:creationId xmlns:a16="http://schemas.microsoft.com/office/drawing/2014/main" id="{A07B9BD3-60C7-43BF-9991-50FE1356601E}"/>
                </a:ext>
              </a:extLst>
            </p:cNvPr>
            <p:cNvSpPr/>
            <p:nvPr/>
          </p:nvSpPr>
          <p:spPr>
            <a:xfrm>
              <a:off x="3087522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" name="Straight Arrow Connector 19">
              <a:extLst>
                <a:ext uri="{FF2B5EF4-FFF2-40B4-BE49-F238E27FC236}">
                  <a16:creationId xmlns:a16="http://schemas.microsoft.com/office/drawing/2014/main" id="{0E9ED3ED-C73A-486F-B40B-88D90114BC14}"/>
                </a:ext>
              </a:extLst>
            </p:cNvPr>
            <p:cNvCxnSpPr>
              <a:stCxn id="18" idx="3"/>
              <a:endCxn id="25" idx="2"/>
            </p:cNvCxnSpPr>
            <p:nvPr/>
          </p:nvCxnSpPr>
          <p:spPr>
            <a:xfrm flipV="1">
              <a:off x="1243745" y="2460559"/>
              <a:ext cx="785231" cy="737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0">
              <a:extLst>
                <a:ext uri="{FF2B5EF4-FFF2-40B4-BE49-F238E27FC236}">
                  <a16:creationId xmlns:a16="http://schemas.microsoft.com/office/drawing/2014/main" id="{1A5E83FF-1FB9-47D2-8214-B107DBB1AAA2}"/>
                </a:ext>
              </a:extLst>
            </p:cNvPr>
            <p:cNvCxnSpPr>
              <a:stCxn id="18" idx="3"/>
              <a:endCxn id="26" idx="2"/>
            </p:cNvCxnSpPr>
            <p:nvPr/>
          </p:nvCxnSpPr>
          <p:spPr>
            <a:xfrm flipV="1">
              <a:off x="1243745" y="3174027"/>
              <a:ext cx="785230" cy="242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1">
              <a:extLst>
                <a:ext uri="{FF2B5EF4-FFF2-40B4-BE49-F238E27FC236}">
                  <a16:creationId xmlns:a16="http://schemas.microsoft.com/office/drawing/2014/main" id="{34A92480-0F00-4586-A342-D06289B43BC3}"/>
                </a:ext>
              </a:extLst>
            </p:cNvPr>
            <p:cNvCxnSpPr>
              <a:stCxn id="18" idx="3"/>
              <a:endCxn id="22" idx="2"/>
            </p:cNvCxnSpPr>
            <p:nvPr/>
          </p:nvCxnSpPr>
          <p:spPr>
            <a:xfrm flipV="1">
              <a:off x="1243745" y="1748214"/>
              <a:ext cx="785231" cy="14500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22">
              <a:extLst>
                <a:ext uri="{FF2B5EF4-FFF2-40B4-BE49-F238E27FC236}">
                  <a16:creationId xmlns:a16="http://schemas.microsoft.com/office/drawing/2014/main" id="{5D47A2EC-38D5-4F2F-8B9B-06489F45DB69}"/>
                </a:ext>
              </a:extLst>
            </p:cNvPr>
            <p:cNvCxnSpPr>
              <a:stCxn id="17" idx="3"/>
              <a:endCxn id="25" idx="2"/>
            </p:cNvCxnSpPr>
            <p:nvPr/>
          </p:nvCxnSpPr>
          <p:spPr>
            <a:xfrm flipV="1">
              <a:off x="1230657" y="2460560"/>
              <a:ext cx="798320" cy="1085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23">
              <a:extLst>
                <a:ext uri="{FF2B5EF4-FFF2-40B4-BE49-F238E27FC236}">
                  <a16:creationId xmlns:a16="http://schemas.microsoft.com/office/drawing/2014/main" id="{9DB4AA51-AED9-4093-86DA-714712ACA4BF}"/>
                </a:ext>
              </a:extLst>
            </p:cNvPr>
            <p:cNvCxnSpPr>
              <a:stCxn id="17" idx="3"/>
              <a:endCxn id="22" idx="2"/>
            </p:cNvCxnSpPr>
            <p:nvPr/>
          </p:nvCxnSpPr>
          <p:spPr>
            <a:xfrm flipV="1">
              <a:off x="1230657" y="1748215"/>
              <a:ext cx="798320" cy="72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24">
              <a:extLst>
                <a:ext uri="{FF2B5EF4-FFF2-40B4-BE49-F238E27FC236}">
                  <a16:creationId xmlns:a16="http://schemas.microsoft.com/office/drawing/2014/main" id="{27519483-8AD3-4B7A-9D3A-C66B76B16FFB}"/>
                </a:ext>
              </a:extLst>
            </p:cNvPr>
            <p:cNvCxnSpPr>
              <a:stCxn id="17" idx="3"/>
              <a:endCxn id="26" idx="2"/>
            </p:cNvCxnSpPr>
            <p:nvPr/>
          </p:nvCxnSpPr>
          <p:spPr>
            <a:xfrm>
              <a:off x="1230657" y="2471417"/>
              <a:ext cx="798320" cy="7026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25">
              <a:extLst>
                <a:ext uri="{FF2B5EF4-FFF2-40B4-BE49-F238E27FC236}">
                  <a16:creationId xmlns:a16="http://schemas.microsoft.com/office/drawing/2014/main" id="{4D49F276-9BDF-49C3-A7D8-430E8BACEED7}"/>
                </a:ext>
              </a:extLst>
            </p:cNvPr>
            <p:cNvCxnSpPr>
              <a:stCxn id="16" idx="3"/>
              <a:endCxn id="22" idx="2"/>
            </p:cNvCxnSpPr>
            <p:nvPr/>
          </p:nvCxnSpPr>
          <p:spPr>
            <a:xfrm>
              <a:off x="1243312" y="1744539"/>
              <a:ext cx="785663" cy="3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26">
              <a:extLst>
                <a:ext uri="{FF2B5EF4-FFF2-40B4-BE49-F238E27FC236}">
                  <a16:creationId xmlns:a16="http://schemas.microsoft.com/office/drawing/2014/main" id="{25295584-6220-453C-937D-620FE5227D79}"/>
                </a:ext>
              </a:extLst>
            </p:cNvPr>
            <p:cNvCxnSpPr>
              <a:stCxn id="16" idx="3"/>
              <a:endCxn id="25" idx="2"/>
            </p:cNvCxnSpPr>
            <p:nvPr/>
          </p:nvCxnSpPr>
          <p:spPr>
            <a:xfrm>
              <a:off x="1243312" y="1744540"/>
              <a:ext cx="785664" cy="716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27">
              <a:extLst>
                <a:ext uri="{FF2B5EF4-FFF2-40B4-BE49-F238E27FC236}">
                  <a16:creationId xmlns:a16="http://schemas.microsoft.com/office/drawing/2014/main" id="{342A4275-0035-454E-A1EA-2B9039820918}"/>
                </a:ext>
              </a:extLst>
            </p:cNvPr>
            <p:cNvCxnSpPr>
              <a:stCxn id="16" idx="3"/>
              <a:endCxn id="26" idx="2"/>
            </p:cNvCxnSpPr>
            <p:nvPr/>
          </p:nvCxnSpPr>
          <p:spPr>
            <a:xfrm>
              <a:off x="1243312" y="1744540"/>
              <a:ext cx="785664" cy="14294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BE16D7EB-D0D8-4959-A7F7-DA438905D311}"/>
                  </a:ext>
                </a:extLst>
              </p:cNvPr>
              <p:cNvSpPr txBox="1"/>
              <p:nvPr/>
            </p:nvSpPr>
            <p:spPr>
              <a:xfrm>
                <a:off x="3164684" y="2991096"/>
                <a:ext cx="596766" cy="43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BE16D7EB-D0D8-4959-A7F7-DA438905D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684" y="2991096"/>
                <a:ext cx="596766" cy="435760"/>
              </a:xfrm>
              <a:prstGeom prst="rect">
                <a:avLst/>
              </a:prstGeom>
              <a:blipFill>
                <a:blip r:embed="rId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81A3375-64F9-4B78-8C26-A6A24FF3DD03}"/>
                  </a:ext>
                </a:extLst>
              </p:cNvPr>
              <p:cNvSpPr txBox="1"/>
              <p:nvPr/>
            </p:nvSpPr>
            <p:spPr>
              <a:xfrm>
                <a:off x="3061054" y="3960529"/>
                <a:ext cx="596765" cy="448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81A3375-64F9-4B78-8C26-A6A24FF3D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054" y="3960529"/>
                <a:ext cx="596765" cy="4482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EC8DA7DA-466D-415D-A85F-79ED908EF959}"/>
                  </a:ext>
                </a:extLst>
              </p:cNvPr>
              <p:cNvSpPr txBox="1"/>
              <p:nvPr/>
            </p:nvSpPr>
            <p:spPr>
              <a:xfrm>
                <a:off x="3205968" y="4458567"/>
                <a:ext cx="596765" cy="448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EC8DA7DA-466D-415D-A85F-79ED908EF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68" y="4458567"/>
                <a:ext cx="596765" cy="4482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81B27E53-4A02-4D18-8E26-5B82FFEAA744}"/>
                  </a:ext>
                </a:extLst>
              </p:cNvPr>
              <p:cNvSpPr txBox="1"/>
              <p:nvPr/>
            </p:nvSpPr>
            <p:spPr>
              <a:xfrm>
                <a:off x="2278678" y="2777860"/>
                <a:ext cx="586379" cy="43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81B27E53-4A02-4D18-8E26-5B82FFEAA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678" y="2777860"/>
                <a:ext cx="586379" cy="435760"/>
              </a:xfrm>
              <a:prstGeom prst="rect">
                <a:avLst/>
              </a:prstGeom>
              <a:blipFill>
                <a:blip r:embed="rId10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44D44978-60DD-4A2E-8237-2012BEAD9AC4}"/>
                  </a:ext>
                </a:extLst>
              </p:cNvPr>
              <p:cNvSpPr txBox="1"/>
              <p:nvPr/>
            </p:nvSpPr>
            <p:spPr>
              <a:xfrm>
                <a:off x="2359560" y="3466064"/>
                <a:ext cx="586378" cy="448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44D44978-60DD-4A2E-8237-2012BEAD9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560" y="3466064"/>
                <a:ext cx="586378" cy="4482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970DACB5-CFE2-419A-8291-E0D8029423ED}"/>
                  </a:ext>
                </a:extLst>
              </p:cNvPr>
              <p:cNvSpPr txBox="1"/>
              <p:nvPr/>
            </p:nvSpPr>
            <p:spPr>
              <a:xfrm>
                <a:off x="2249921" y="4728170"/>
                <a:ext cx="586378" cy="448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970DACB5-CFE2-419A-8291-E0D802942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921" y="4728170"/>
                <a:ext cx="586378" cy="4482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98DD8B5A-F283-4D5F-9274-CA5BD1634E0A}"/>
                  </a:ext>
                </a:extLst>
              </p:cNvPr>
              <p:cNvSpPr txBox="1"/>
              <p:nvPr/>
            </p:nvSpPr>
            <p:spPr>
              <a:xfrm>
                <a:off x="3441770" y="3396225"/>
                <a:ext cx="586378" cy="43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98DD8B5A-F283-4D5F-9274-CA5BD1634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770" y="3396225"/>
                <a:ext cx="586378" cy="435760"/>
              </a:xfrm>
              <a:prstGeom prst="rect">
                <a:avLst/>
              </a:prstGeom>
              <a:blipFill>
                <a:blip r:embed="rId13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B1E1E2F3-D1DC-43CA-800E-60C7625D75CB}"/>
                  </a:ext>
                </a:extLst>
              </p:cNvPr>
              <p:cNvSpPr txBox="1"/>
              <p:nvPr/>
            </p:nvSpPr>
            <p:spPr>
              <a:xfrm>
                <a:off x="4193432" y="3599307"/>
                <a:ext cx="596765" cy="43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B1E1E2F3-D1DC-43CA-800E-60C7625D7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432" y="3599307"/>
                <a:ext cx="596765" cy="435760"/>
              </a:xfrm>
              <a:prstGeom prst="rect">
                <a:avLst/>
              </a:prstGeom>
              <a:blipFill>
                <a:blip r:embed="rId14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9FE4152B-F32E-4AD0-ABCE-2AA6BA4FD770}"/>
                  </a:ext>
                </a:extLst>
              </p:cNvPr>
              <p:cNvSpPr txBox="1"/>
              <p:nvPr/>
            </p:nvSpPr>
            <p:spPr>
              <a:xfrm>
                <a:off x="1248689" y="5118233"/>
                <a:ext cx="746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9FE4152B-F32E-4AD0-ABCE-2AA6BA4FD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689" y="5118233"/>
                <a:ext cx="74661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6A8A57CA-D873-4875-888E-9020D6A39785}"/>
                  </a:ext>
                </a:extLst>
              </p:cNvPr>
              <p:cNvSpPr txBox="1"/>
              <p:nvPr/>
            </p:nvSpPr>
            <p:spPr>
              <a:xfrm>
                <a:off x="2568128" y="5110880"/>
                <a:ext cx="746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6A8A57CA-D873-4875-888E-9020D6A39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128" y="5110880"/>
                <a:ext cx="74661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4B857DE8-2D28-46A6-ADDF-97DABB8E5DB7}"/>
                  </a:ext>
                </a:extLst>
              </p:cNvPr>
              <p:cNvSpPr txBox="1"/>
              <p:nvPr/>
            </p:nvSpPr>
            <p:spPr>
              <a:xfrm>
                <a:off x="3650804" y="5099372"/>
                <a:ext cx="746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4B857DE8-2D28-46A6-ADDF-97DABB8E5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04" y="5099372"/>
                <a:ext cx="74661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aixaDeTexto 49">
            <a:extLst>
              <a:ext uri="{FF2B5EF4-FFF2-40B4-BE49-F238E27FC236}">
                <a16:creationId xmlns:a16="http://schemas.microsoft.com/office/drawing/2014/main" id="{DE48E0F6-C25D-47B6-B5BB-B36131205271}"/>
              </a:ext>
            </a:extLst>
          </p:cNvPr>
          <p:cNvSpPr txBox="1"/>
          <p:nvPr/>
        </p:nvSpPr>
        <p:spPr>
          <a:xfrm>
            <a:off x="1041257" y="5468704"/>
            <a:ext cx="1208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camada de</a:t>
            </a:r>
          </a:p>
          <a:p>
            <a:pPr algn="ctr"/>
            <a:r>
              <a:rPr lang="pt-BR" dirty="0"/>
              <a:t>entrada</a:t>
            </a:r>
            <a:endParaRPr lang="en-US" dirty="0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CAC11028-19BF-4063-BF20-DAAD8C48F298}"/>
              </a:ext>
            </a:extLst>
          </p:cNvPr>
          <p:cNvSpPr txBox="1"/>
          <p:nvPr/>
        </p:nvSpPr>
        <p:spPr>
          <a:xfrm>
            <a:off x="2382165" y="5455045"/>
            <a:ext cx="1136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camada</a:t>
            </a:r>
          </a:p>
          <a:p>
            <a:pPr algn="ctr"/>
            <a:r>
              <a:rPr lang="pt-BR" dirty="0"/>
              <a:t>escondida</a:t>
            </a:r>
            <a:endParaRPr lang="en-US" dirty="0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AE7CD97-BA17-4FC5-8EDE-7F2A474F78B0}"/>
              </a:ext>
            </a:extLst>
          </p:cNvPr>
          <p:cNvSpPr txBox="1"/>
          <p:nvPr/>
        </p:nvSpPr>
        <p:spPr>
          <a:xfrm>
            <a:off x="3443636" y="5457009"/>
            <a:ext cx="1208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camada de</a:t>
            </a:r>
          </a:p>
          <a:p>
            <a:pPr algn="ctr"/>
            <a:r>
              <a:rPr lang="pt-BR" dirty="0"/>
              <a:t>saída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BEC74CB2-D481-4661-871A-4D6BBC96E0E2}"/>
                  </a:ext>
                </a:extLst>
              </p:cNvPr>
              <p:cNvSpPr txBox="1"/>
              <p:nvPr/>
            </p:nvSpPr>
            <p:spPr>
              <a:xfrm>
                <a:off x="927458" y="2324322"/>
                <a:ext cx="51537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Número de camadas: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não</a:t>
                </a:r>
                <a:r>
                  <a:rPr lang="en-US" dirty="0"/>
                  <a:t> </a:t>
                </a:r>
                <a:r>
                  <a:rPr lang="en-US" dirty="0" err="1"/>
                  <a:t>conta</a:t>
                </a:r>
                <a:r>
                  <a:rPr lang="en-US" dirty="0"/>
                  <a:t> a de entrada)</a:t>
                </a:r>
              </a:p>
            </p:txBody>
          </p:sp>
        </mc:Choice>
        <mc:Fallback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BEC74CB2-D481-4661-871A-4D6BBC96E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58" y="2324322"/>
                <a:ext cx="5153783" cy="369332"/>
              </a:xfrm>
              <a:prstGeom prst="rect">
                <a:avLst/>
              </a:prstGeom>
              <a:blipFill>
                <a:blip r:embed="rId17"/>
                <a:stretch>
                  <a:fillRect l="-946" t="-8197" r="-35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1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88093-8142-4FA1-8EB2-658E7EE5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(Vetorização)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Espaço Reservado para Conteúdo 37">
                <a:extLst>
                  <a:ext uri="{FF2B5EF4-FFF2-40B4-BE49-F238E27FC236}">
                    <a16:creationId xmlns:a16="http://schemas.microsoft.com/office/drawing/2014/main" id="{22694239-23A1-46BC-ABBA-A990247A6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Generalizando para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camadas</a:t>
                </a:r>
                <a:r>
                  <a:rPr lang="en-US" dirty="0"/>
                  <a:t>:</a:t>
                </a: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=1: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pt-BR" b="0" dirty="0"/>
                  <a:t> </a:t>
                </a:r>
              </a:p>
              <a:p>
                <a:pPr marL="0" indent="0" algn="just">
                  <a:buNone/>
                </a:pPr>
                <a:r>
                  <a:rPr lang="pt-BR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pt-BR" b="0" dirty="0"/>
                  <a:t> </a:t>
                </a:r>
              </a:p>
              <a:p>
                <a:pPr marL="0" indent="0" algn="just">
                  <a:buNone/>
                </a:pPr>
                <a:r>
                  <a:rPr lang="pt-BR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0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acc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0" dirty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8" name="Espaço Reservado para Conteúdo 37">
                <a:extLst>
                  <a:ext uri="{FF2B5EF4-FFF2-40B4-BE49-F238E27FC236}">
                    <a16:creationId xmlns:a16="http://schemas.microsoft.com/office/drawing/2014/main" id="{22694239-23A1-46BC-ABBA-A990247A6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5882C9-DAF9-4D11-9FC2-BD895A0F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50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88093-8142-4FA1-8EB2-658E7EE5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(Vetorização)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Espaço Reservado para Conteúdo 37">
                <a:extLst>
                  <a:ext uri="{FF2B5EF4-FFF2-40B4-BE49-F238E27FC236}">
                    <a16:creationId xmlns:a16="http://schemas.microsoft.com/office/drawing/2014/main" id="{22694239-23A1-46BC-ABBA-A990247A6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Generalizando para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/>
                  <a:t> exemplos de treinamento: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=1: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pt-BR" b="0" dirty="0"/>
                  <a:t> </a:t>
                </a:r>
              </a:p>
              <a:p>
                <a:pPr marL="0" indent="0" algn="just">
                  <a:buNone/>
                </a:pPr>
                <a:r>
                  <a:rPr lang="pt-BR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pt-BR" b="0" dirty="0"/>
                  <a:t> </a:t>
                </a:r>
              </a:p>
              <a:p>
                <a:pPr marL="0" indent="0" algn="just">
                  <a:buNone/>
                </a:pPr>
                <a:r>
                  <a:rPr lang="pt-BR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0" dirty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 algn="just">
                  <a:buNone/>
                </a:pPr>
                <a:r>
                  <a:rPr lang="en-US" dirty="0" err="1"/>
                  <a:t>em</a:t>
                </a:r>
                <a:r>
                  <a:rPr lang="en-US" dirty="0"/>
                  <a:t> que: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 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𝐁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Espaço Reservado para Conteúdo 37">
                <a:extLst>
                  <a:ext uri="{FF2B5EF4-FFF2-40B4-BE49-F238E27FC236}">
                    <a16:creationId xmlns:a16="http://schemas.microsoft.com/office/drawing/2014/main" id="{22694239-23A1-46BC-ABBA-A990247A6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5882C9-DAF9-4D11-9FC2-BD895A0F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87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88093-8142-4FA1-8EB2-658E7EE5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Descida de Gradiente para Redes Neurais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Espaço Reservado para Conteúdo 37">
                <a:extLst>
                  <a:ext uri="{FF2B5EF4-FFF2-40B4-BE49-F238E27FC236}">
                    <a16:creationId xmlns:a16="http://schemas.microsoft.com/office/drawing/2014/main" id="{22694239-23A1-46BC-ABBA-A990247A6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Considerar </a:t>
                </a:r>
                <a:r>
                  <a:rPr lang="pt-BR" i="1" dirty="0" err="1"/>
                  <a:t>loss</a:t>
                </a:r>
                <a:r>
                  <a:rPr lang="pt-BR" i="1" dirty="0"/>
                  <a:t> </a:t>
                </a:r>
                <a:r>
                  <a:rPr lang="pt-BR" i="1" dirty="0" err="1"/>
                  <a:t>function</a:t>
                </a:r>
                <a:r>
                  <a:rPr lang="pt-BR" dirty="0"/>
                  <a:t> quadrática: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Vamos assumir rede </a:t>
                </a:r>
                <a:r>
                  <a:rPr lang="pt-BR" dirty="0" err="1"/>
                  <a:t>feedfoward</a:t>
                </a:r>
                <a:r>
                  <a:rPr lang="pt-BR" dirty="0"/>
                  <a:t> com 1, 1, 2, 1 neurônios: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8" name="Espaço Reservado para Conteúdo 37">
                <a:extLst>
                  <a:ext uri="{FF2B5EF4-FFF2-40B4-BE49-F238E27FC236}">
                    <a16:creationId xmlns:a16="http://schemas.microsoft.com/office/drawing/2014/main" id="{22694239-23A1-46BC-ABBA-A990247A6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5882C9-DAF9-4D11-9FC2-BD895A0F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38</a:t>
            </a:fld>
            <a:endParaRPr lang="en-US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4403A597-073E-4101-B46D-046A40139F2B}"/>
              </a:ext>
            </a:extLst>
          </p:cNvPr>
          <p:cNvGrpSpPr/>
          <p:nvPr/>
        </p:nvGrpSpPr>
        <p:grpSpPr>
          <a:xfrm>
            <a:off x="4071866" y="3598334"/>
            <a:ext cx="4048268" cy="1922897"/>
            <a:chOff x="7278036" y="4763962"/>
            <a:chExt cx="4048268" cy="19228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ixaDeTexto 7">
                  <a:extLst>
                    <a:ext uri="{FF2B5EF4-FFF2-40B4-BE49-F238E27FC236}">
                      <a16:creationId xmlns:a16="http://schemas.microsoft.com/office/drawing/2014/main" id="{2140FBBB-0EA7-4C31-AECC-9E248787D08A}"/>
                    </a:ext>
                  </a:extLst>
                </p:cNvPr>
                <p:cNvSpPr txBox="1"/>
                <p:nvPr/>
              </p:nvSpPr>
              <p:spPr>
                <a:xfrm>
                  <a:off x="9038164" y="4763962"/>
                  <a:ext cx="599844" cy="435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4574B8C7-A743-4B3A-BF6C-4E082AE9E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8164" y="4763962"/>
                  <a:ext cx="599844" cy="435760"/>
                </a:xfrm>
                <a:prstGeom prst="rect">
                  <a:avLst/>
                </a:prstGeom>
                <a:blipFill>
                  <a:blip r:embed="rId4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752500FE-4A1E-442B-8585-6D4D1BEFADBF}"/>
                </a:ext>
              </a:extLst>
            </p:cNvPr>
            <p:cNvGrpSpPr/>
            <p:nvPr/>
          </p:nvGrpSpPr>
          <p:grpSpPr>
            <a:xfrm>
              <a:off x="7278036" y="5132114"/>
              <a:ext cx="4048268" cy="1554745"/>
              <a:chOff x="7278036" y="5132114"/>
              <a:chExt cx="4048268" cy="1554745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0D6EEC5B-87A8-4A92-A5CB-CDE13BE0CE67}"/>
                  </a:ext>
                </a:extLst>
              </p:cNvPr>
              <p:cNvSpPr/>
              <p:nvPr/>
            </p:nvSpPr>
            <p:spPr>
              <a:xfrm>
                <a:off x="7278036" y="5574722"/>
                <a:ext cx="343948" cy="34394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033705F3-E8CE-48EF-9FA0-8EAD76FF5D11}"/>
                  </a:ext>
                </a:extLst>
              </p:cNvPr>
              <p:cNvSpPr/>
              <p:nvPr/>
            </p:nvSpPr>
            <p:spPr>
              <a:xfrm>
                <a:off x="8193834" y="5574722"/>
                <a:ext cx="343948" cy="34394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cxnSp>
            <p:nvCxnSpPr>
              <p:cNvPr id="12" name="Conector de Seta Reta 11">
                <a:extLst>
                  <a:ext uri="{FF2B5EF4-FFF2-40B4-BE49-F238E27FC236}">
                    <a16:creationId xmlns:a16="http://schemas.microsoft.com/office/drawing/2014/main" id="{8C472A6F-E3FD-473D-8E2D-8D64771526A7}"/>
                  </a:ext>
                </a:extLst>
              </p:cNvPr>
              <p:cNvCxnSpPr>
                <a:stCxn id="10" idx="6"/>
                <a:endCxn id="11" idx="2"/>
              </p:cNvCxnSpPr>
              <p:nvPr/>
            </p:nvCxnSpPr>
            <p:spPr>
              <a:xfrm>
                <a:off x="7621984" y="5746696"/>
                <a:ext cx="5718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3" name="Conector de Seta Reta 12">
                <a:extLst>
                  <a:ext uri="{FF2B5EF4-FFF2-40B4-BE49-F238E27FC236}">
                    <a16:creationId xmlns:a16="http://schemas.microsoft.com/office/drawing/2014/main" id="{7B5AF8CA-3E3A-4F39-A81C-A5D41E55F0B9}"/>
                  </a:ext>
                </a:extLst>
              </p:cNvPr>
              <p:cNvCxnSpPr>
                <a:cxnSpLocks/>
                <a:stCxn id="11" idx="6"/>
                <a:endCxn id="15" idx="2"/>
              </p:cNvCxnSpPr>
              <p:nvPr/>
            </p:nvCxnSpPr>
            <p:spPr>
              <a:xfrm flipV="1">
                <a:off x="8537782" y="5402748"/>
                <a:ext cx="589384" cy="3439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7EDBE1CC-3E12-44FF-89E1-F686CA619BF1}"/>
                  </a:ext>
                </a:extLst>
              </p:cNvPr>
              <p:cNvSpPr/>
              <p:nvPr/>
            </p:nvSpPr>
            <p:spPr>
              <a:xfrm>
                <a:off x="9127166" y="5918670"/>
                <a:ext cx="343948" cy="34394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F34E4B6B-4C40-4D83-858C-2A52E5576775}"/>
                  </a:ext>
                </a:extLst>
              </p:cNvPr>
              <p:cNvSpPr/>
              <p:nvPr/>
            </p:nvSpPr>
            <p:spPr>
              <a:xfrm>
                <a:off x="9127166" y="5230774"/>
                <a:ext cx="343948" cy="34394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cxnSp>
            <p:nvCxnSpPr>
              <p:cNvPr id="16" name="Conector de Seta Reta 15">
                <a:extLst>
                  <a:ext uri="{FF2B5EF4-FFF2-40B4-BE49-F238E27FC236}">
                    <a16:creationId xmlns:a16="http://schemas.microsoft.com/office/drawing/2014/main" id="{D6AA80B4-3BBE-4350-9429-ABDB9D0AED0D}"/>
                  </a:ext>
                </a:extLst>
              </p:cNvPr>
              <p:cNvCxnSpPr>
                <a:cxnSpLocks/>
                <a:stCxn id="11" idx="6"/>
                <a:endCxn id="14" idx="2"/>
              </p:cNvCxnSpPr>
              <p:nvPr/>
            </p:nvCxnSpPr>
            <p:spPr>
              <a:xfrm>
                <a:off x="8537782" y="5746696"/>
                <a:ext cx="589384" cy="3439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0CA52C98-85DB-4A20-89F8-7713337766F5}"/>
                  </a:ext>
                </a:extLst>
              </p:cNvPr>
              <p:cNvSpPr/>
              <p:nvPr/>
            </p:nvSpPr>
            <p:spPr>
              <a:xfrm>
                <a:off x="9887768" y="5576412"/>
                <a:ext cx="343948" cy="34394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cxnSp>
            <p:nvCxnSpPr>
              <p:cNvPr id="18" name="Conector de Seta Reta 17">
                <a:extLst>
                  <a:ext uri="{FF2B5EF4-FFF2-40B4-BE49-F238E27FC236}">
                    <a16:creationId xmlns:a16="http://schemas.microsoft.com/office/drawing/2014/main" id="{720FD3BA-6F35-4F9D-9C49-61DA393B4025}"/>
                  </a:ext>
                </a:extLst>
              </p:cNvPr>
              <p:cNvCxnSpPr>
                <a:cxnSpLocks/>
                <a:stCxn id="15" idx="6"/>
                <a:endCxn id="17" idx="1"/>
              </p:cNvCxnSpPr>
              <p:nvPr/>
            </p:nvCxnSpPr>
            <p:spPr>
              <a:xfrm>
                <a:off x="9471114" y="5402748"/>
                <a:ext cx="467024" cy="2240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9" name="Conector de Seta Reta 18">
                <a:extLst>
                  <a:ext uri="{FF2B5EF4-FFF2-40B4-BE49-F238E27FC236}">
                    <a16:creationId xmlns:a16="http://schemas.microsoft.com/office/drawing/2014/main" id="{355AAF92-F003-4034-AC97-83905B2F0C47}"/>
                  </a:ext>
                </a:extLst>
              </p:cNvPr>
              <p:cNvCxnSpPr>
                <a:cxnSpLocks/>
                <a:stCxn id="14" idx="6"/>
                <a:endCxn id="17" idx="3"/>
              </p:cNvCxnSpPr>
              <p:nvPr/>
            </p:nvCxnSpPr>
            <p:spPr>
              <a:xfrm flipV="1">
                <a:off x="9471114" y="5869990"/>
                <a:ext cx="467024" cy="2206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0" name="Conector de Seta Reta 19">
                <a:extLst>
                  <a:ext uri="{FF2B5EF4-FFF2-40B4-BE49-F238E27FC236}">
                    <a16:creationId xmlns:a16="http://schemas.microsoft.com/office/drawing/2014/main" id="{5B43AFAD-D77D-4013-ABF7-CB145876C876}"/>
                  </a:ext>
                </a:extLst>
              </p:cNvPr>
              <p:cNvCxnSpPr>
                <a:cxnSpLocks/>
                <a:stCxn id="17" idx="6"/>
              </p:cNvCxnSpPr>
              <p:nvPr/>
            </p:nvCxnSpPr>
            <p:spPr>
              <a:xfrm flipV="1">
                <a:off x="10231716" y="5746696"/>
                <a:ext cx="327700" cy="16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CaixaDeTexto 20">
                    <a:extLst>
                      <a:ext uri="{FF2B5EF4-FFF2-40B4-BE49-F238E27FC236}">
                        <a16:creationId xmlns:a16="http://schemas.microsoft.com/office/drawing/2014/main" id="{8F121EC2-4D16-46CD-9858-94B9A9413DCF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5385" y="5526476"/>
                    <a:ext cx="78091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CaixaDeTexto 26">
                    <a:extLst>
                      <a:ext uri="{FF2B5EF4-FFF2-40B4-BE49-F238E27FC236}">
                        <a16:creationId xmlns:a16="http://schemas.microsoft.com/office/drawing/2014/main" id="{D2C1E466-BEEA-4464-A997-444C7E4E6A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5385" y="5526476"/>
                    <a:ext cx="78091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CaixaDeTexto 21">
                    <a:extLst>
                      <a:ext uri="{FF2B5EF4-FFF2-40B4-BE49-F238E27FC236}">
                        <a16:creationId xmlns:a16="http://schemas.microsoft.com/office/drawing/2014/main" id="{58B05600-E9DB-4E44-B284-D3F4D1F545E2}"/>
                      </a:ext>
                    </a:extLst>
                  </p:cNvPr>
                  <p:cNvSpPr txBox="1"/>
                  <p:nvPr/>
                </p:nvSpPr>
                <p:spPr>
                  <a:xfrm>
                    <a:off x="9083417" y="6250842"/>
                    <a:ext cx="599844" cy="4360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CaixaDeTexto 31">
                    <a:extLst>
                      <a:ext uri="{FF2B5EF4-FFF2-40B4-BE49-F238E27FC236}">
                        <a16:creationId xmlns:a16="http://schemas.microsoft.com/office/drawing/2014/main" id="{00339FB7-A9AA-408B-9D29-A601DCF3B3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83417" y="6250842"/>
                    <a:ext cx="599844" cy="43601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CaixaDeTexto 22">
                    <a:extLst>
                      <a:ext uri="{FF2B5EF4-FFF2-40B4-BE49-F238E27FC236}">
                        <a16:creationId xmlns:a16="http://schemas.microsoft.com/office/drawing/2014/main" id="{A6C5C682-22C3-4A0B-A0AE-769261698492}"/>
                      </a:ext>
                    </a:extLst>
                  </p:cNvPr>
                  <p:cNvSpPr txBox="1"/>
                  <p:nvPr/>
                </p:nvSpPr>
                <p:spPr>
                  <a:xfrm>
                    <a:off x="8134311" y="5132114"/>
                    <a:ext cx="599844" cy="4357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CaixaDeTexto 32">
                    <a:extLst>
                      <a:ext uri="{FF2B5EF4-FFF2-40B4-BE49-F238E27FC236}">
                        <a16:creationId xmlns:a16="http://schemas.microsoft.com/office/drawing/2014/main" id="{508A94F5-E761-45F4-A52A-BFB2AE72C3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4311" y="5132114"/>
                    <a:ext cx="599844" cy="43576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8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CaixaDeTexto 23">
                    <a:extLst>
                      <a:ext uri="{FF2B5EF4-FFF2-40B4-BE49-F238E27FC236}">
                        <a16:creationId xmlns:a16="http://schemas.microsoft.com/office/drawing/2014/main" id="{8F2D2B3C-F115-4E11-AD6C-CDC6DE29F8D3}"/>
                      </a:ext>
                    </a:extLst>
                  </p:cNvPr>
                  <p:cNvSpPr txBox="1"/>
                  <p:nvPr/>
                </p:nvSpPr>
                <p:spPr>
                  <a:xfrm>
                    <a:off x="9815062" y="5144926"/>
                    <a:ext cx="599844" cy="4357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CaixaDeTexto 34">
                    <a:extLst>
                      <a:ext uri="{FF2B5EF4-FFF2-40B4-BE49-F238E27FC236}">
                        <a16:creationId xmlns:a16="http://schemas.microsoft.com/office/drawing/2014/main" id="{04873EDC-6000-4640-BFC0-0D9727263F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5062" y="5144926"/>
                    <a:ext cx="599844" cy="43576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8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89653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88093-8142-4FA1-8EB2-658E7EE5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Descida de Gradiente para Redes Neurais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Espaço Reservado para Conteúdo 37">
                <a:extLst>
                  <a:ext uri="{FF2B5EF4-FFF2-40B4-BE49-F238E27FC236}">
                    <a16:creationId xmlns:a16="http://schemas.microsoft.com/office/drawing/2014/main" id="{22694239-23A1-46BC-ABBA-A990247A6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Cálculo do gradiente.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Espaço Reservado para Conteúdo 37">
                <a:extLst>
                  <a:ext uri="{FF2B5EF4-FFF2-40B4-BE49-F238E27FC236}">
                    <a16:creationId xmlns:a16="http://schemas.microsoft.com/office/drawing/2014/main" id="{22694239-23A1-46BC-ABBA-A990247A6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5882C9-DAF9-4D11-9FC2-BD895A0F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39</a:t>
            </a:fld>
            <a:endParaRPr lang="en-US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433A6A7-A05F-4EF4-ACC3-6B866F03AD49}"/>
              </a:ext>
            </a:extLst>
          </p:cNvPr>
          <p:cNvSpPr/>
          <p:nvPr/>
        </p:nvSpPr>
        <p:spPr>
          <a:xfrm>
            <a:off x="2894202" y="3162396"/>
            <a:ext cx="2692866" cy="671374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CC87A32-4433-4AC1-AB35-D170B4ADFA74}"/>
                  </a:ext>
                </a:extLst>
              </p:cNvPr>
              <p:cNvSpPr txBox="1"/>
              <p:nvPr/>
            </p:nvSpPr>
            <p:spPr>
              <a:xfrm>
                <a:off x="4863753" y="3775366"/>
                <a:ext cx="837729" cy="451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CC87A32-4433-4AC1-AB35-D170B4AD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753" y="3775366"/>
                <a:ext cx="837729" cy="451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64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B5DCB57-518B-4A83-B693-366E4D58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F26FC05-F386-4DE0-A313-26E08E9E8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Inglês: </a:t>
            </a:r>
            <a:r>
              <a:rPr lang="pt-BR" i="1" dirty="0" err="1"/>
              <a:t>Machine</a:t>
            </a:r>
            <a:r>
              <a:rPr lang="pt-BR" i="1" dirty="0"/>
              <a:t> Learning</a:t>
            </a:r>
            <a:r>
              <a:rPr lang="pt-BR" dirty="0"/>
              <a:t> (ML).</a:t>
            </a:r>
          </a:p>
          <a:p>
            <a:r>
              <a:rPr lang="pt-BR" dirty="0"/>
              <a:t>Área de IA mais ativa atualmente.</a:t>
            </a:r>
          </a:p>
          <a:p>
            <a:r>
              <a:rPr lang="pt-BR" dirty="0"/>
              <a:t>Aprendizado Supervisionado: mostrando exemplos (professor).</a:t>
            </a:r>
          </a:p>
          <a:p>
            <a:r>
              <a:rPr lang="pt-BR" dirty="0"/>
              <a:t>Aprendizado Não-supervisionado: encontrar padrões em dados.</a:t>
            </a:r>
          </a:p>
          <a:p>
            <a:r>
              <a:rPr lang="pt-BR" dirty="0"/>
              <a:t>Aprendizado por Reforço: através de experiências (recompensas).</a:t>
            </a:r>
          </a:p>
          <a:p>
            <a:r>
              <a:rPr lang="pt-BR" dirty="0"/>
              <a:t>Desempenho super-humano em tarefas complexas:</a:t>
            </a:r>
          </a:p>
          <a:p>
            <a:pPr lvl="1"/>
            <a:r>
              <a:rPr lang="pt-BR" dirty="0"/>
              <a:t>Visão (em dados de competições específicas).</a:t>
            </a:r>
          </a:p>
          <a:p>
            <a:pPr lvl="1"/>
            <a:r>
              <a:rPr lang="en-US" dirty="0" err="1"/>
              <a:t>Jogos</a:t>
            </a:r>
            <a:r>
              <a:rPr lang="en-US" dirty="0"/>
              <a:t> de Atari.</a:t>
            </a:r>
          </a:p>
          <a:p>
            <a:pPr lvl="1"/>
            <a:r>
              <a:rPr lang="en-US" dirty="0" err="1"/>
              <a:t>Dota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Starcraft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AB188BC-64AE-4F66-A2EF-726822FBA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8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88093-8142-4FA1-8EB2-658E7EE5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Descida de Gradiente para Redes Neurais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Espaço Reservado para Conteúdo 37">
                <a:extLst>
                  <a:ext uri="{FF2B5EF4-FFF2-40B4-BE49-F238E27FC236}">
                    <a16:creationId xmlns:a16="http://schemas.microsoft.com/office/drawing/2014/main" id="{22694239-23A1-46BC-ABBA-A990247A6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b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Espaço Reservado para Conteúdo 37">
                <a:extLst>
                  <a:ext uri="{FF2B5EF4-FFF2-40B4-BE49-F238E27FC236}">
                    <a16:creationId xmlns:a16="http://schemas.microsoft.com/office/drawing/2014/main" id="{22694239-23A1-46BC-ABBA-A990247A6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5882C9-DAF9-4D11-9FC2-BD895A0F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40</a:t>
            </a:fld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7F99AB2-B73B-41F2-94DC-6CB534B761E0}"/>
              </a:ext>
            </a:extLst>
          </p:cNvPr>
          <p:cNvSpPr/>
          <p:nvPr/>
        </p:nvSpPr>
        <p:spPr>
          <a:xfrm>
            <a:off x="7583648" y="2667699"/>
            <a:ext cx="2894202" cy="838899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56E930C-FECF-43B3-A26C-1C4312A0532E}"/>
                  </a:ext>
                </a:extLst>
              </p:cNvPr>
              <p:cNvSpPr txBox="1"/>
              <p:nvPr/>
            </p:nvSpPr>
            <p:spPr>
              <a:xfrm>
                <a:off x="8663966" y="3460057"/>
                <a:ext cx="723373" cy="451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56E930C-FECF-43B3-A26C-1C4312A05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966" y="3460057"/>
                <a:ext cx="723373" cy="451855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09DED63-9E22-4BCF-9378-55BF111706D2}"/>
              </a:ext>
            </a:extLst>
          </p:cNvPr>
          <p:cNvSpPr/>
          <p:nvPr/>
        </p:nvSpPr>
        <p:spPr>
          <a:xfrm>
            <a:off x="5012716" y="3869967"/>
            <a:ext cx="2830990" cy="838899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BC842BA-96A9-4A7B-9661-5856698B6264}"/>
                  </a:ext>
                </a:extLst>
              </p:cNvPr>
              <p:cNvSpPr txBox="1"/>
              <p:nvPr/>
            </p:nvSpPr>
            <p:spPr>
              <a:xfrm>
                <a:off x="6979177" y="4662325"/>
                <a:ext cx="723373" cy="451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BC842BA-96A9-4A7B-9661-5856698B6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177" y="4662325"/>
                <a:ext cx="723373" cy="451855"/>
              </a:xfrm>
              <a:prstGeom prst="rect">
                <a:avLst/>
              </a:prstGeom>
              <a:blipFill>
                <a:blip r:embed="rId4"/>
                <a:stretch>
                  <a:fillRect r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17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  <p:bldP spid="7" grpId="0" animBg="1"/>
      <p:bldP spid="8" grpId="0"/>
      <p:bldP spid="9" grpId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88093-8142-4FA1-8EB2-658E7EE5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Descida de Gradiente para Redes Neurais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Espaço Reservado para Conteúdo 37">
                <a:extLst>
                  <a:ext uri="{FF2B5EF4-FFF2-40B4-BE49-F238E27FC236}">
                    <a16:creationId xmlns:a16="http://schemas.microsoft.com/office/drawing/2014/main" id="{22694239-23A1-46BC-ABBA-A990247A6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sup>
                              </m:sSubSup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  <m: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  <m: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  <m: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d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8" name="Espaço Reservado para Conteúdo 37">
                <a:extLst>
                  <a:ext uri="{FF2B5EF4-FFF2-40B4-BE49-F238E27FC236}">
                    <a16:creationId xmlns:a16="http://schemas.microsoft.com/office/drawing/2014/main" id="{22694239-23A1-46BC-ABBA-A990247A6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5882C9-DAF9-4D11-9FC2-BD895A0F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41</a:t>
            </a:fld>
            <a:endParaRPr lang="en-US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1653CFE-C8AB-4B96-A9F7-6430AE0B7750}"/>
              </a:ext>
            </a:extLst>
          </p:cNvPr>
          <p:cNvSpPr/>
          <p:nvPr/>
        </p:nvSpPr>
        <p:spPr>
          <a:xfrm>
            <a:off x="2512796" y="2581712"/>
            <a:ext cx="1975314" cy="1235279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E12CD667-7188-4B2B-8655-515DFB44F311}"/>
                  </a:ext>
                </a:extLst>
              </p:cNvPr>
              <p:cNvSpPr txBox="1"/>
              <p:nvPr/>
            </p:nvSpPr>
            <p:spPr>
              <a:xfrm>
                <a:off x="3355132" y="3825380"/>
                <a:ext cx="504731" cy="451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E12CD667-7188-4B2B-8655-515DFB44F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132" y="3825380"/>
                <a:ext cx="504731" cy="451855"/>
              </a:xfrm>
              <a:prstGeom prst="rect">
                <a:avLst/>
              </a:prstGeom>
              <a:blipFill>
                <a:blip r:embed="rId3"/>
                <a:stretch>
                  <a:fillRect r="-51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22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  <p:bldP spid="11" grpId="0" animBg="1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88093-8142-4FA1-8EB2-658E7EE5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Descida de Gradiente para Redes Neurais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Espaço Reservado para Conteúdo 37">
                <a:extLst>
                  <a:ext uri="{FF2B5EF4-FFF2-40B4-BE49-F238E27FC236}">
                    <a16:creationId xmlns:a16="http://schemas.microsoft.com/office/drawing/2014/main" id="{22694239-23A1-46BC-ABBA-A990247A614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sup>
                          </m:sSubSup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bSup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pt-BR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sup>
                          </m:sSubSup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bSup>
                      <m:sSubSup>
                        <m:sSub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bSup>
                        <m:sSub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bSup>
                        <m:sSub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Espaço Reservado para Conteúdo 37">
                <a:extLst>
                  <a:ext uri="{FF2B5EF4-FFF2-40B4-BE49-F238E27FC236}">
                    <a16:creationId xmlns:a16="http://schemas.microsoft.com/office/drawing/2014/main" id="{22694239-23A1-46BC-ABBA-A990247A6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5BA3B9-4387-418B-A4A5-E0C84423A4E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d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5BA3B9-4387-418B-A4A5-E0C84423A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5882C9-DAF9-4D11-9FC2-BD895A0F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FC310C9-8F59-486D-9354-DB73A893A0F0}" type="slidenum">
              <a:rPr lang="en-US" smtClean="0"/>
              <a:t>42</a:t>
            </a:fld>
            <a:endParaRPr lang="en-US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656AC1F7-E9D0-4B80-95DC-8EA1773AAD0F}"/>
              </a:ext>
            </a:extLst>
          </p:cNvPr>
          <p:cNvGrpSpPr/>
          <p:nvPr/>
        </p:nvGrpSpPr>
        <p:grpSpPr>
          <a:xfrm>
            <a:off x="6738866" y="4798578"/>
            <a:ext cx="4048268" cy="1922897"/>
            <a:chOff x="7278036" y="4763962"/>
            <a:chExt cx="4048268" cy="19228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4574B8C7-A743-4B3A-BF6C-4E082AE9E6BC}"/>
                    </a:ext>
                  </a:extLst>
                </p:cNvPr>
                <p:cNvSpPr txBox="1"/>
                <p:nvPr/>
              </p:nvSpPr>
              <p:spPr>
                <a:xfrm>
                  <a:off x="9038164" y="4763962"/>
                  <a:ext cx="599844" cy="435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4574B8C7-A743-4B3A-BF6C-4E082AE9E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8164" y="4763962"/>
                  <a:ext cx="599844" cy="435760"/>
                </a:xfrm>
                <a:prstGeom prst="rect">
                  <a:avLst/>
                </a:prstGeom>
                <a:blipFill>
                  <a:blip r:embed="rId4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907FDD55-BAB2-4CC0-9891-DBE0FE11BEA8}"/>
                </a:ext>
              </a:extLst>
            </p:cNvPr>
            <p:cNvGrpSpPr/>
            <p:nvPr/>
          </p:nvGrpSpPr>
          <p:grpSpPr>
            <a:xfrm>
              <a:off x="7278036" y="5132114"/>
              <a:ext cx="4048268" cy="1554745"/>
              <a:chOff x="7278036" y="5132114"/>
              <a:chExt cx="4048268" cy="1554745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E372CEF-ACE3-45FB-BD56-EB823D64E039}"/>
                  </a:ext>
                </a:extLst>
              </p:cNvPr>
              <p:cNvSpPr/>
              <p:nvPr/>
            </p:nvSpPr>
            <p:spPr>
              <a:xfrm>
                <a:off x="7278036" y="5574722"/>
                <a:ext cx="343948" cy="34394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2D5A226A-3141-496F-8A68-6D57A9F4A631}"/>
                  </a:ext>
                </a:extLst>
              </p:cNvPr>
              <p:cNvSpPr/>
              <p:nvPr/>
            </p:nvSpPr>
            <p:spPr>
              <a:xfrm>
                <a:off x="8193834" y="5574722"/>
                <a:ext cx="343948" cy="34394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9E7094B8-FAB8-4101-BE31-2BC7532B5666}"/>
                  </a:ext>
                </a:extLst>
              </p:cNvPr>
              <p:cNvCxnSpPr>
                <a:stCxn id="8" idx="6"/>
                <a:endCxn id="9" idx="2"/>
              </p:cNvCxnSpPr>
              <p:nvPr/>
            </p:nvCxnSpPr>
            <p:spPr>
              <a:xfrm>
                <a:off x="7621984" y="5746696"/>
                <a:ext cx="5718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3" name="Conector de Seta Reta 12">
                <a:extLst>
                  <a:ext uri="{FF2B5EF4-FFF2-40B4-BE49-F238E27FC236}">
                    <a16:creationId xmlns:a16="http://schemas.microsoft.com/office/drawing/2014/main" id="{2B8B562C-1749-4DAF-B8B4-C5CCBE076C1D}"/>
                  </a:ext>
                </a:extLst>
              </p:cNvPr>
              <p:cNvCxnSpPr>
                <a:cxnSpLocks/>
                <a:stCxn id="9" idx="6"/>
                <a:endCxn id="15" idx="2"/>
              </p:cNvCxnSpPr>
              <p:nvPr/>
            </p:nvCxnSpPr>
            <p:spPr>
              <a:xfrm flipV="1">
                <a:off x="8537782" y="5402748"/>
                <a:ext cx="589384" cy="3439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94600181-C475-4367-B103-7CDBB78CD622}"/>
                  </a:ext>
                </a:extLst>
              </p:cNvPr>
              <p:cNvSpPr/>
              <p:nvPr/>
            </p:nvSpPr>
            <p:spPr>
              <a:xfrm>
                <a:off x="9127166" y="5918670"/>
                <a:ext cx="343948" cy="34394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07FC9BED-C6E4-49C8-A93C-87C4B553C96C}"/>
                  </a:ext>
                </a:extLst>
              </p:cNvPr>
              <p:cNvSpPr/>
              <p:nvPr/>
            </p:nvSpPr>
            <p:spPr>
              <a:xfrm>
                <a:off x="9127166" y="5230774"/>
                <a:ext cx="343948" cy="34394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cxnSp>
            <p:nvCxnSpPr>
              <p:cNvPr id="16" name="Conector de Seta Reta 15">
                <a:extLst>
                  <a:ext uri="{FF2B5EF4-FFF2-40B4-BE49-F238E27FC236}">
                    <a16:creationId xmlns:a16="http://schemas.microsoft.com/office/drawing/2014/main" id="{DE4E4A94-CCD9-460A-8492-511F778644FB}"/>
                  </a:ext>
                </a:extLst>
              </p:cNvPr>
              <p:cNvCxnSpPr>
                <a:cxnSpLocks/>
                <a:stCxn id="9" idx="6"/>
                <a:endCxn id="14" idx="2"/>
              </p:cNvCxnSpPr>
              <p:nvPr/>
            </p:nvCxnSpPr>
            <p:spPr>
              <a:xfrm>
                <a:off x="8537782" y="5746696"/>
                <a:ext cx="589384" cy="3439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12608527-4C8D-435D-B262-797FC60FD0A7}"/>
                  </a:ext>
                </a:extLst>
              </p:cNvPr>
              <p:cNvSpPr/>
              <p:nvPr/>
            </p:nvSpPr>
            <p:spPr>
              <a:xfrm>
                <a:off x="9887768" y="5576412"/>
                <a:ext cx="343948" cy="34394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cxnSp>
            <p:nvCxnSpPr>
              <p:cNvPr id="19" name="Conector de Seta Reta 18">
                <a:extLst>
                  <a:ext uri="{FF2B5EF4-FFF2-40B4-BE49-F238E27FC236}">
                    <a16:creationId xmlns:a16="http://schemas.microsoft.com/office/drawing/2014/main" id="{E06150A6-CAC8-42E7-B1E3-7C10BA163895}"/>
                  </a:ext>
                </a:extLst>
              </p:cNvPr>
              <p:cNvCxnSpPr>
                <a:cxnSpLocks/>
                <a:stCxn id="15" idx="6"/>
                <a:endCxn id="18" idx="1"/>
              </p:cNvCxnSpPr>
              <p:nvPr/>
            </p:nvCxnSpPr>
            <p:spPr>
              <a:xfrm>
                <a:off x="9471114" y="5402748"/>
                <a:ext cx="467024" cy="2240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2" name="Conector de Seta Reta 21">
                <a:extLst>
                  <a:ext uri="{FF2B5EF4-FFF2-40B4-BE49-F238E27FC236}">
                    <a16:creationId xmlns:a16="http://schemas.microsoft.com/office/drawing/2014/main" id="{E5CD8A9F-DA44-4393-A9EE-49AE97CFD536}"/>
                  </a:ext>
                </a:extLst>
              </p:cNvPr>
              <p:cNvCxnSpPr>
                <a:cxnSpLocks/>
                <a:stCxn id="14" idx="6"/>
                <a:endCxn id="18" idx="3"/>
              </p:cNvCxnSpPr>
              <p:nvPr/>
            </p:nvCxnSpPr>
            <p:spPr>
              <a:xfrm flipV="1">
                <a:off x="9471114" y="5869990"/>
                <a:ext cx="467024" cy="2206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5" name="Conector de Seta Reta 24">
                <a:extLst>
                  <a:ext uri="{FF2B5EF4-FFF2-40B4-BE49-F238E27FC236}">
                    <a16:creationId xmlns:a16="http://schemas.microsoft.com/office/drawing/2014/main" id="{A5C9890D-C85C-4920-B65C-D1F90183B6A5}"/>
                  </a:ext>
                </a:extLst>
              </p:cNvPr>
              <p:cNvCxnSpPr>
                <a:cxnSpLocks/>
                <a:stCxn id="18" idx="6"/>
              </p:cNvCxnSpPr>
              <p:nvPr/>
            </p:nvCxnSpPr>
            <p:spPr>
              <a:xfrm flipV="1">
                <a:off x="10231716" y="5746696"/>
                <a:ext cx="327700" cy="16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CaixaDeTexto 26">
                    <a:extLst>
                      <a:ext uri="{FF2B5EF4-FFF2-40B4-BE49-F238E27FC236}">
                        <a16:creationId xmlns:a16="http://schemas.microsoft.com/office/drawing/2014/main" id="{D2C1E466-BEEA-4464-A997-444C7E4E6AE4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5385" y="5526476"/>
                    <a:ext cx="78091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CaixaDeTexto 26">
                    <a:extLst>
                      <a:ext uri="{FF2B5EF4-FFF2-40B4-BE49-F238E27FC236}">
                        <a16:creationId xmlns:a16="http://schemas.microsoft.com/office/drawing/2014/main" id="{D2C1E466-BEEA-4464-A997-444C7E4E6A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5385" y="5526476"/>
                    <a:ext cx="78091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CaixaDeTexto 31">
                    <a:extLst>
                      <a:ext uri="{FF2B5EF4-FFF2-40B4-BE49-F238E27FC236}">
                        <a16:creationId xmlns:a16="http://schemas.microsoft.com/office/drawing/2014/main" id="{00339FB7-A9AA-408B-9D29-A601DCF3B3B2}"/>
                      </a:ext>
                    </a:extLst>
                  </p:cNvPr>
                  <p:cNvSpPr txBox="1"/>
                  <p:nvPr/>
                </p:nvSpPr>
                <p:spPr>
                  <a:xfrm>
                    <a:off x="9083417" y="6250842"/>
                    <a:ext cx="599844" cy="4360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CaixaDeTexto 31">
                    <a:extLst>
                      <a:ext uri="{FF2B5EF4-FFF2-40B4-BE49-F238E27FC236}">
                        <a16:creationId xmlns:a16="http://schemas.microsoft.com/office/drawing/2014/main" id="{00339FB7-A9AA-408B-9D29-A601DCF3B3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83417" y="6250842"/>
                    <a:ext cx="599844" cy="43601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CaixaDeTexto 32">
                    <a:extLst>
                      <a:ext uri="{FF2B5EF4-FFF2-40B4-BE49-F238E27FC236}">
                        <a16:creationId xmlns:a16="http://schemas.microsoft.com/office/drawing/2014/main" id="{508A94F5-E761-45F4-A52A-BFB2AE72C312}"/>
                      </a:ext>
                    </a:extLst>
                  </p:cNvPr>
                  <p:cNvSpPr txBox="1"/>
                  <p:nvPr/>
                </p:nvSpPr>
                <p:spPr>
                  <a:xfrm>
                    <a:off x="8134311" y="5132114"/>
                    <a:ext cx="599844" cy="4357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CaixaDeTexto 32">
                    <a:extLst>
                      <a:ext uri="{FF2B5EF4-FFF2-40B4-BE49-F238E27FC236}">
                        <a16:creationId xmlns:a16="http://schemas.microsoft.com/office/drawing/2014/main" id="{508A94F5-E761-45F4-A52A-BFB2AE72C3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4311" y="5132114"/>
                    <a:ext cx="599844" cy="43576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8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CaixaDeTexto 34">
                    <a:extLst>
                      <a:ext uri="{FF2B5EF4-FFF2-40B4-BE49-F238E27FC236}">
                        <a16:creationId xmlns:a16="http://schemas.microsoft.com/office/drawing/2014/main" id="{04873EDC-6000-4640-BFC0-0D9727263FDB}"/>
                      </a:ext>
                    </a:extLst>
                  </p:cNvPr>
                  <p:cNvSpPr txBox="1"/>
                  <p:nvPr/>
                </p:nvSpPr>
                <p:spPr>
                  <a:xfrm>
                    <a:off x="9815062" y="5144926"/>
                    <a:ext cx="599844" cy="4357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CaixaDeTexto 34">
                    <a:extLst>
                      <a:ext uri="{FF2B5EF4-FFF2-40B4-BE49-F238E27FC236}">
                        <a16:creationId xmlns:a16="http://schemas.microsoft.com/office/drawing/2014/main" id="{04873EDC-6000-4640-BFC0-0D9727263F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5062" y="5144926"/>
                    <a:ext cx="599844" cy="43576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8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3116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88093-8142-4FA1-8EB2-658E7EE5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Backpropagation</a:t>
            </a:r>
            <a:r>
              <a:rPr lang="pt-BR" dirty="0"/>
              <a:t> (Fórmula Geral)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Espaço Reservado para Conteúdo 37">
                <a:extLst>
                  <a:ext uri="{FF2B5EF4-FFF2-40B4-BE49-F238E27FC236}">
                    <a16:creationId xmlns:a16="http://schemas.microsoft.com/office/drawing/2014/main" id="{22694239-23A1-46BC-ABBA-A990247A6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𝑝𝑗</m:t>
                                          </m:r>
                                        </m:sub>
                                        <m:sup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+1]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BR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Espaço Reservado para Conteúdo 37">
                <a:extLst>
                  <a:ext uri="{FF2B5EF4-FFF2-40B4-BE49-F238E27FC236}">
                    <a16:creationId xmlns:a16="http://schemas.microsoft.com/office/drawing/2014/main" id="{22694239-23A1-46BC-ABBA-A990247A6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5882C9-DAF9-4D11-9FC2-BD895A0F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43</a:t>
            </a:fld>
            <a:endParaRPr lang="en-US"/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F7475DB-56AA-4EC1-834D-F747237E6984}"/>
              </a:ext>
            </a:extLst>
          </p:cNvPr>
          <p:cNvGrpSpPr/>
          <p:nvPr/>
        </p:nvGrpSpPr>
        <p:grpSpPr>
          <a:xfrm>
            <a:off x="4514106" y="4219925"/>
            <a:ext cx="3163788" cy="2046732"/>
            <a:chOff x="4123431" y="4494284"/>
            <a:chExt cx="3163788" cy="204673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E2C46FCB-997C-49A5-B09C-DB345284EAA3}"/>
                </a:ext>
              </a:extLst>
            </p:cNvPr>
            <p:cNvSpPr/>
            <p:nvPr/>
          </p:nvSpPr>
          <p:spPr>
            <a:xfrm>
              <a:off x="4311941" y="5354130"/>
              <a:ext cx="343948" cy="34394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34FEC007-8A74-4DE4-93F1-F53709200FB9}"/>
                </a:ext>
              </a:extLst>
            </p:cNvPr>
            <p:cNvSpPr/>
            <p:nvPr/>
          </p:nvSpPr>
          <p:spPr>
            <a:xfrm>
              <a:off x="5227739" y="5354130"/>
              <a:ext cx="343948" cy="34394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17C4A331-5067-4BFA-831D-42E567D35B96}"/>
                </a:ext>
              </a:extLst>
            </p:cNvPr>
            <p:cNvSpPr/>
            <p:nvPr/>
          </p:nvSpPr>
          <p:spPr>
            <a:xfrm>
              <a:off x="6143537" y="5354130"/>
              <a:ext cx="343948" cy="34394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C9839560-21E5-40FB-8219-1ADDDEC6108A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4655889" y="5526104"/>
              <a:ext cx="5718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A67788E6-4DD7-4EF2-B02A-595398E299A9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>
              <a:off x="5571687" y="5526104"/>
              <a:ext cx="5718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ixaDeTexto 16">
                  <a:extLst>
                    <a:ext uri="{FF2B5EF4-FFF2-40B4-BE49-F238E27FC236}">
                      <a16:creationId xmlns:a16="http://schemas.microsoft.com/office/drawing/2014/main" id="{E6D24307-1339-4E7D-8EDD-B721ADDEF6DB}"/>
                    </a:ext>
                  </a:extLst>
                </p:cNvPr>
                <p:cNvSpPr txBox="1"/>
                <p:nvPr/>
              </p:nvSpPr>
              <p:spPr>
                <a:xfrm>
                  <a:off x="4123431" y="6171684"/>
                  <a:ext cx="7209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CaixaDeTexto 16">
                  <a:extLst>
                    <a:ext uri="{FF2B5EF4-FFF2-40B4-BE49-F238E27FC236}">
                      <a16:creationId xmlns:a16="http://schemas.microsoft.com/office/drawing/2014/main" id="{E6D24307-1339-4E7D-8EDD-B721ADDEF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3431" y="6171684"/>
                  <a:ext cx="72096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D36566F3-2161-4C6B-88E9-A46BC6EC79FC}"/>
                    </a:ext>
                  </a:extLst>
                </p:cNvPr>
                <p:cNvSpPr txBox="1"/>
                <p:nvPr/>
              </p:nvSpPr>
              <p:spPr>
                <a:xfrm>
                  <a:off x="5227739" y="6171684"/>
                  <a:ext cx="3170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D36566F3-2161-4C6B-88E9-A46BC6EC79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7739" y="6171684"/>
                  <a:ext cx="31701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0DC8270B-3426-4FE8-816D-D1DFCE77D68A}"/>
                    </a:ext>
                  </a:extLst>
                </p:cNvPr>
                <p:cNvSpPr txBox="1"/>
                <p:nvPr/>
              </p:nvSpPr>
              <p:spPr>
                <a:xfrm>
                  <a:off x="5955028" y="6171684"/>
                  <a:ext cx="7209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0DC8270B-3426-4FE8-816D-D1DFCE77D6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5028" y="6171684"/>
                  <a:ext cx="72096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933DE16C-0798-4157-A1D8-C9AF0106C620}"/>
                    </a:ext>
                  </a:extLst>
                </p:cNvPr>
                <p:cNvSpPr txBox="1"/>
                <p:nvPr/>
              </p:nvSpPr>
              <p:spPr>
                <a:xfrm>
                  <a:off x="4307772" y="4500449"/>
                  <a:ext cx="3709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933DE16C-0798-4157-A1D8-C9AF0106C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772" y="4500449"/>
                  <a:ext cx="37093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2BFC235A-1663-49CD-AB80-44993ADC3577}"/>
                    </a:ext>
                  </a:extLst>
                </p:cNvPr>
                <p:cNvSpPr txBox="1"/>
                <p:nvPr/>
              </p:nvSpPr>
              <p:spPr>
                <a:xfrm>
                  <a:off x="6143537" y="4831343"/>
                  <a:ext cx="3248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2BFC235A-1663-49CD-AB80-44993ADC35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3537" y="4831343"/>
                  <a:ext cx="32489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C7BFDF98-1ABF-4DFA-BB4B-2F37CF7C5185}"/>
                </a:ext>
              </a:extLst>
            </p:cNvPr>
            <p:cNvSpPr/>
            <p:nvPr/>
          </p:nvSpPr>
          <p:spPr>
            <a:xfrm>
              <a:off x="6143537" y="4877370"/>
              <a:ext cx="343948" cy="34394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B270E4BE-FC1D-4441-8BFE-2F3E06D1F8EA}"/>
                </a:ext>
              </a:extLst>
            </p:cNvPr>
            <p:cNvSpPr/>
            <p:nvPr/>
          </p:nvSpPr>
          <p:spPr>
            <a:xfrm>
              <a:off x="6143537" y="5827736"/>
              <a:ext cx="343948" cy="34394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A68A962D-78A1-4B3D-ACCD-9D99E55A2BEB}"/>
                </a:ext>
              </a:extLst>
            </p:cNvPr>
            <p:cNvCxnSpPr>
              <a:cxnSpLocks/>
              <a:stCxn id="7" idx="6"/>
              <a:endCxn id="24" idx="3"/>
            </p:cNvCxnSpPr>
            <p:nvPr/>
          </p:nvCxnSpPr>
          <p:spPr>
            <a:xfrm flipV="1">
              <a:off x="5571687" y="5170948"/>
              <a:ext cx="622220" cy="3551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5ADD506B-6E0E-422C-AC5D-7B64345AC1A5}"/>
                </a:ext>
              </a:extLst>
            </p:cNvPr>
            <p:cNvCxnSpPr>
              <a:cxnSpLocks/>
              <a:stCxn id="7" idx="6"/>
              <a:endCxn id="25" idx="1"/>
            </p:cNvCxnSpPr>
            <p:nvPr/>
          </p:nvCxnSpPr>
          <p:spPr>
            <a:xfrm>
              <a:off x="5571687" y="5526104"/>
              <a:ext cx="622220" cy="3520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B8110D04-14DB-4795-8A9F-EC0FC9A338E4}"/>
                    </a:ext>
                  </a:extLst>
                </p:cNvPr>
                <p:cNvSpPr txBox="1"/>
                <p:nvPr/>
              </p:nvSpPr>
              <p:spPr>
                <a:xfrm>
                  <a:off x="5223795" y="4494379"/>
                  <a:ext cx="3248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B8110D04-14DB-4795-8A9F-EC0FC9A33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795" y="4494379"/>
                  <a:ext cx="324897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F30B22FF-5C1E-4C18-AC79-8DAA32377077}"/>
                    </a:ext>
                  </a:extLst>
                </p:cNvPr>
                <p:cNvSpPr txBox="1"/>
                <p:nvPr/>
              </p:nvSpPr>
              <p:spPr>
                <a:xfrm>
                  <a:off x="6131198" y="4494284"/>
                  <a:ext cx="3686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F30B22FF-5C1E-4C18-AC79-8DAA323770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198" y="4494284"/>
                  <a:ext cx="368626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CF1E2680-84EF-4C6F-80DD-F50F770CB07F}"/>
                    </a:ext>
                  </a:extLst>
                </p:cNvPr>
                <p:cNvSpPr txBox="1"/>
                <p:nvPr/>
              </p:nvSpPr>
              <p:spPr>
                <a:xfrm>
                  <a:off x="4621448" y="5119966"/>
                  <a:ext cx="574901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CF1E2680-84EF-4C6F-80DD-F50F770CB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1448" y="5119966"/>
                  <a:ext cx="574901" cy="391646"/>
                </a:xfrm>
                <a:prstGeom prst="rect">
                  <a:avLst/>
                </a:prstGeom>
                <a:blipFill>
                  <a:blip r:embed="rId10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aixaDeTexto 35">
                  <a:extLst>
                    <a:ext uri="{FF2B5EF4-FFF2-40B4-BE49-F238E27FC236}">
                      <a16:creationId xmlns:a16="http://schemas.microsoft.com/office/drawing/2014/main" id="{CF190C0E-0BD9-4618-B82D-3D07A4CD6F35}"/>
                    </a:ext>
                  </a:extLst>
                </p:cNvPr>
                <p:cNvSpPr txBox="1"/>
                <p:nvPr/>
              </p:nvSpPr>
              <p:spPr>
                <a:xfrm>
                  <a:off x="5537491" y="4818702"/>
                  <a:ext cx="599459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𝑝𝑗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CaixaDeTexto 35">
                  <a:extLst>
                    <a:ext uri="{FF2B5EF4-FFF2-40B4-BE49-F238E27FC236}">
                      <a16:creationId xmlns:a16="http://schemas.microsoft.com/office/drawing/2014/main" id="{CF190C0E-0BD9-4618-B82D-3D07A4CD6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491" y="4818702"/>
                  <a:ext cx="599459" cy="391646"/>
                </a:xfrm>
                <a:prstGeom prst="rect">
                  <a:avLst/>
                </a:prstGeom>
                <a:blipFill>
                  <a:blip r:embed="rId11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04A5C20B-3350-4BB5-845F-13961833AFFA}"/>
                    </a:ext>
                  </a:extLst>
                </p:cNvPr>
                <p:cNvSpPr txBox="1"/>
                <p:nvPr/>
              </p:nvSpPr>
              <p:spPr>
                <a:xfrm>
                  <a:off x="6499824" y="5295977"/>
                  <a:ext cx="787395" cy="460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+1]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04A5C20B-3350-4BB5-845F-13961833A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9824" y="5295977"/>
                  <a:ext cx="787395" cy="460254"/>
                </a:xfrm>
                <a:prstGeom prst="rect">
                  <a:avLst/>
                </a:prstGeom>
                <a:blipFill>
                  <a:blip r:embed="rId12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aixaDeTexto 36">
                  <a:extLst>
                    <a:ext uri="{FF2B5EF4-FFF2-40B4-BE49-F238E27FC236}">
                      <a16:creationId xmlns:a16="http://schemas.microsoft.com/office/drawing/2014/main" id="{DB525D7B-EEEA-4F66-8856-B15C17BAF69A}"/>
                    </a:ext>
                  </a:extLst>
                </p:cNvPr>
                <p:cNvSpPr txBox="1"/>
                <p:nvPr/>
              </p:nvSpPr>
              <p:spPr>
                <a:xfrm>
                  <a:off x="5109624" y="4963567"/>
                  <a:ext cx="575863" cy="3811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CaixaDeTexto 36">
                  <a:extLst>
                    <a:ext uri="{FF2B5EF4-FFF2-40B4-BE49-F238E27FC236}">
                      <a16:creationId xmlns:a16="http://schemas.microsoft.com/office/drawing/2014/main" id="{DB525D7B-EEEA-4F66-8856-B15C17BAF6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624" y="4963567"/>
                  <a:ext cx="575863" cy="381130"/>
                </a:xfrm>
                <a:prstGeom prst="rect">
                  <a:avLst/>
                </a:prstGeom>
                <a:blipFill>
                  <a:blip r:embed="rId13"/>
                  <a:stretch>
                    <a:fillRect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5A5B47ED-80C1-4C13-86FC-82CCE5D3E195}"/>
                    </a:ext>
                  </a:extLst>
                </p:cNvPr>
                <p:cNvSpPr txBox="1"/>
                <p:nvPr/>
              </p:nvSpPr>
              <p:spPr>
                <a:xfrm>
                  <a:off x="4158895" y="4895670"/>
                  <a:ext cx="784317" cy="4439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−1]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5A5B47ED-80C1-4C13-86FC-82CCE5D3E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8895" y="4895670"/>
                  <a:ext cx="784317" cy="443968"/>
                </a:xfrm>
                <a:prstGeom prst="rect">
                  <a:avLst/>
                </a:prstGeom>
                <a:blipFill>
                  <a:blip r:embed="rId14"/>
                  <a:stretch>
                    <a:fillRect b="-27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1161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29AFB-DAB6-4FDE-BF20-FBBCD5DD6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Descida de Gradiente Estocástica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E85478-E47A-4153-95E7-D810831AC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Inglês: </a:t>
            </a:r>
            <a:r>
              <a:rPr lang="pt-BR" i="1" dirty="0" err="1"/>
              <a:t>Stochastic</a:t>
            </a:r>
            <a:r>
              <a:rPr lang="pt-BR" i="1" dirty="0"/>
              <a:t> </a:t>
            </a:r>
            <a:r>
              <a:rPr lang="pt-BR" i="1" dirty="0" err="1"/>
              <a:t>Gradient</a:t>
            </a:r>
            <a:r>
              <a:rPr lang="pt-BR" i="1" dirty="0"/>
              <a:t> </a:t>
            </a:r>
            <a:r>
              <a:rPr lang="pt-BR" i="1" dirty="0" err="1"/>
              <a:t>Descent</a:t>
            </a:r>
            <a:r>
              <a:rPr lang="pt-BR" dirty="0"/>
              <a:t>.</a:t>
            </a:r>
          </a:p>
          <a:p>
            <a:r>
              <a:rPr lang="pt-BR" dirty="0"/>
              <a:t>Em ML, é comum um conjunto de dados de treinamento (</a:t>
            </a:r>
            <a:r>
              <a:rPr lang="pt-BR" i="1" dirty="0" err="1"/>
              <a:t>dataset</a:t>
            </a:r>
            <a:r>
              <a:rPr lang="pt-BR" dirty="0"/>
              <a:t>) muito grande, o que torna o passo de treinamento muito pesado.</a:t>
            </a:r>
          </a:p>
          <a:p>
            <a:r>
              <a:rPr lang="pt-BR" dirty="0"/>
              <a:t>No caso de visão, é comum o </a:t>
            </a:r>
            <a:r>
              <a:rPr lang="pt-BR" i="1" dirty="0" err="1"/>
              <a:t>dataset</a:t>
            </a:r>
            <a:r>
              <a:rPr lang="pt-BR" dirty="0"/>
              <a:t> </a:t>
            </a:r>
            <a:r>
              <a:rPr lang="pt-BR" b="1" dirty="0"/>
              <a:t>não</a:t>
            </a:r>
            <a:r>
              <a:rPr lang="pt-BR" dirty="0"/>
              <a:t> caber na memória RAM.</a:t>
            </a:r>
          </a:p>
          <a:p>
            <a:r>
              <a:rPr lang="pt-BR" dirty="0"/>
              <a:t>Ideia: usar um conjunto menor de dados (</a:t>
            </a:r>
            <a:r>
              <a:rPr lang="pt-BR" dirty="0" err="1"/>
              <a:t>mini-batch</a:t>
            </a:r>
            <a:r>
              <a:rPr lang="pt-BR" dirty="0"/>
              <a:t>) a cada passo, com casos escolhidos aleatoriamente dentre o </a:t>
            </a:r>
            <a:r>
              <a:rPr lang="pt-BR" i="1" dirty="0" err="1"/>
              <a:t>dataset</a:t>
            </a:r>
            <a:r>
              <a:rPr lang="pt-BR" dirty="0"/>
              <a:t> original.</a:t>
            </a:r>
          </a:p>
          <a:p>
            <a:r>
              <a:rPr lang="pt-BR" dirty="0"/>
              <a:t>Mais um </a:t>
            </a:r>
            <a:r>
              <a:rPr lang="pt-BR" dirty="0" err="1"/>
              <a:t>hiperparâmetro</a:t>
            </a:r>
            <a:r>
              <a:rPr lang="pt-BR" dirty="0"/>
              <a:t>: tamanho do </a:t>
            </a:r>
            <a:r>
              <a:rPr lang="pt-BR" dirty="0" err="1"/>
              <a:t>mini-batch</a:t>
            </a:r>
            <a:r>
              <a:rPr lang="pt-BR" dirty="0"/>
              <a:t>.</a:t>
            </a:r>
          </a:p>
          <a:p>
            <a:r>
              <a:rPr lang="pt-BR" dirty="0"/>
              <a:t>Apesar de mais ruidoso, o algoritmo converge em esperança.</a:t>
            </a:r>
          </a:p>
          <a:p>
            <a:r>
              <a:rPr lang="pt-BR" dirty="0"/>
              <a:t>Três modos de treinamento: online, </a:t>
            </a:r>
            <a:r>
              <a:rPr lang="pt-BR" dirty="0" err="1"/>
              <a:t>mini-batch</a:t>
            </a:r>
            <a:r>
              <a:rPr lang="pt-BR" dirty="0"/>
              <a:t> e batch.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0BA994B-7ACE-4A33-A3FC-6222013BD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7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DD9E24-0D03-4C0B-8797-B1367C0A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Descida de Gradiente Estocástica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608D6E-DF82-4854-9569-E0AA0D2EF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6B9064-E4AC-4629-BF62-7BDE4870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45</a:t>
            </a:fld>
            <a:endParaRPr lang="en-US"/>
          </a:p>
        </p:txBody>
      </p:sp>
      <p:pic>
        <p:nvPicPr>
          <p:cNvPr id="2050" name="Picture 2" descr="Resultado de imagem para stochastic gradient descent">
            <a:extLst>
              <a:ext uri="{FF2B5EF4-FFF2-40B4-BE49-F238E27FC236}">
                <a16:creationId xmlns:a16="http://schemas.microsoft.com/office/drawing/2014/main" id="{94FB2585-58F4-4F7E-9225-C40952AC6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007" y="2030317"/>
            <a:ext cx="7953986" cy="39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C03C8F6-FEA9-4BD3-95D7-CE770DDF4D02}"/>
              </a:ext>
            </a:extLst>
          </p:cNvPr>
          <p:cNvSpPr txBox="1"/>
          <p:nvPr/>
        </p:nvSpPr>
        <p:spPr>
          <a:xfrm>
            <a:off x="9691910" y="3277890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(online)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393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B15DFD5-964D-44AF-90B9-5B00B19B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Dicas para Redes Neurais</a:t>
            </a:r>
            <a:endParaRPr lang="en-US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2A4ECF01-3F83-4C6F-9BFE-D6A015155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E4B7AC7-C93D-4EB8-AAFD-7E7489CB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36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EA58550-4461-4533-97A7-C9223D62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Inicialização dos Pesos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D2761AB1-6556-4B06-9F1D-05FFF6D64B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Bias podem ser inicializados como zero (prática comum).</a:t>
                </a:r>
              </a:p>
              <a:p>
                <a:r>
                  <a:rPr lang="pt-BR" dirty="0"/>
                  <a:t>Não é bom inicializar pesos como zero.</a:t>
                </a:r>
              </a:p>
              <a:p>
                <a:r>
                  <a:rPr lang="pt-BR" dirty="0"/>
                  <a:t>Em geral, inicializa-se os pesos com números aleatórios: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~0,01∗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pt-B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D2761AB1-6556-4B06-9F1D-05FFF6D64B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B7D1C4-704A-420D-A049-8DADF7B0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4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EA58550-4461-4533-97A7-C9223D62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Overfitting</a:t>
            </a:r>
            <a:endParaRPr lang="en-US" i="1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2761AB1-6556-4B06-9F1D-05FFF6D64B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Um problema que acontece com redes neurais, especialmente se forem grandes.</a:t>
            </a:r>
          </a:p>
          <a:p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iterações</a:t>
            </a:r>
            <a:r>
              <a:rPr lang="en-US" dirty="0"/>
              <a:t> de </a:t>
            </a:r>
            <a:r>
              <a:rPr lang="en-US" dirty="0" err="1"/>
              <a:t>treinamento</a:t>
            </a:r>
            <a:r>
              <a:rPr lang="en-US" dirty="0"/>
              <a:t>, a rede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tentar</a:t>
            </a:r>
            <a:r>
              <a:rPr lang="en-US" dirty="0"/>
              <a:t> se </a:t>
            </a:r>
            <a:r>
              <a:rPr lang="en-US" dirty="0" err="1"/>
              <a:t>ajustar</a:t>
            </a:r>
            <a:r>
              <a:rPr lang="en-US" dirty="0"/>
              <a:t> </a:t>
            </a:r>
            <a:r>
              <a:rPr lang="en-US" dirty="0" err="1"/>
              <a:t>perfeitamente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dados de </a:t>
            </a:r>
            <a:r>
              <a:rPr lang="en-US" dirty="0" err="1"/>
              <a:t>treinamento</a:t>
            </a:r>
            <a:r>
              <a:rPr lang="en-US" dirty="0"/>
              <a:t>.</a:t>
            </a:r>
          </a:p>
          <a:p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prejudicar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capacidade</a:t>
            </a:r>
            <a:r>
              <a:rPr lang="en-US" dirty="0"/>
              <a:t> de </a:t>
            </a:r>
            <a:r>
              <a:rPr lang="en-US" b="1" dirty="0" err="1"/>
              <a:t>generalização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B7D1C4-704A-420D-A049-8DADF7B0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48</a:t>
            </a:fld>
            <a:endParaRPr lang="en-US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EF36197B-7F5A-4C62-8CD7-30F4BC4CA9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7A48ACF5-FEE0-444A-9FBA-A69EBAC2C8BE}"/>
              </a:ext>
            </a:extLst>
          </p:cNvPr>
          <p:cNvSpPr/>
          <p:nvPr/>
        </p:nvSpPr>
        <p:spPr>
          <a:xfrm>
            <a:off x="7158439" y="6038463"/>
            <a:ext cx="32091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Fonte: </a:t>
            </a:r>
            <a:r>
              <a:rPr lang="en-US" sz="1200" dirty="0">
                <a:hlinkClick r:id="rId4"/>
              </a:rPr>
              <a:t>https://en.wikipedia.org/wiki/Overfitting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824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EA58550-4461-4533-97A7-C9223D62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Overfitting</a:t>
            </a:r>
            <a:endParaRPr lang="en-US" i="1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2761AB1-6556-4B06-9F1D-05FFF6D64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forma de identificar </a:t>
            </a:r>
            <a:r>
              <a:rPr lang="pt-BR" i="1" dirty="0" err="1"/>
              <a:t>overfitting</a:t>
            </a:r>
            <a:r>
              <a:rPr lang="pt-BR" dirty="0"/>
              <a:t> é dividir os dados de treinamento em conjunto de treinamento e conjunto de teste.</a:t>
            </a:r>
            <a:endParaRPr lang="en-US" dirty="0"/>
          </a:p>
          <a:p>
            <a:r>
              <a:rPr lang="en-US" dirty="0" err="1"/>
              <a:t>Regra</a:t>
            </a:r>
            <a:r>
              <a:rPr lang="en-US" dirty="0"/>
              <a:t> de </a:t>
            </a:r>
            <a:r>
              <a:rPr lang="en-US" dirty="0" err="1"/>
              <a:t>bolso</a:t>
            </a:r>
            <a:r>
              <a:rPr lang="en-US" dirty="0"/>
              <a:t>: 70% </a:t>
            </a:r>
            <a:r>
              <a:rPr lang="en-US" dirty="0" err="1"/>
              <a:t>treinamento</a:t>
            </a:r>
            <a:r>
              <a:rPr lang="en-US" dirty="0"/>
              <a:t>/30% teste.</a:t>
            </a:r>
          </a:p>
          <a:p>
            <a:r>
              <a:rPr lang="en-US" dirty="0" err="1"/>
              <a:t>Assim</a:t>
            </a:r>
            <a:r>
              <a:rPr lang="en-US" dirty="0"/>
              <a:t>, se a rede for </a:t>
            </a:r>
            <a:r>
              <a:rPr lang="en-US" dirty="0" err="1"/>
              <a:t>bem</a:t>
            </a:r>
            <a:r>
              <a:rPr lang="en-US" dirty="0"/>
              <a:t> no conjunto de </a:t>
            </a:r>
            <a:r>
              <a:rPr lang="en-US" dirty="0" err="1"/>
              <a:t>treinamento</a:t>
            </a:r>
            <a:r>
              <a:rPr lang="en-US" dirty="0"/>
              <a:t>, mas </a:t>
            </a:r>
            <a:r>
              <a:rPr lang="en-US" dirty="0" err="1"/>
              <a:t>ruim</a:t>
            </a:r>
            <a:r>
              <a:rPr lang="en-US" dirty="0"/>
              <a:t> no de teste,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i="1" dirty="0"/>
              <a:t>overfitting</a:t>
            </a:r>
            <a:r>
              <a:rPr lang="en-US" dirty="0"/>
              <a:t>.</a:t>
            </a:r>
          </a:p>
          <a:p>
            <a:r>
              <a:rPr lang="en-US" dirty="0"/>
              <a:t>Uma </a:t>
            </a:r>
            <a:r>
              <a:rPr lang="en-US" dirty="0" err="1"/>
              <a:t>técnico</a:t>
            </a:r>
            <a:r>
              <a:rPr lang="en-US" dirty="0"/>
              <a:t> que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usada</a:t>
            </a:r>
            <a:r>
              <a:rPr lang="en-US" dirty="0"/>
              <a:t> é </a:t>
            </a:r>
            <a:r>
              <a:rPr lang="en-US" dirty="0" err="1"/>
              <a:t>parar</a:t>
            </a:r>
            <a:r>
              <a:rPr lang="en-US" dirty="0"/>
              <a:t> o </a:t>
            </a:r>
            <a:r>
              <a:rPr lang="en-US" dirty="0" err="1"/>
              <a:t>treinamento</a:t>
            </a:r>
            <a:r>
              <a:rPr lang="en-US" dirty="0"/>
              <a:t> </a:t>
            </a:r>
            <a:r>
              <a:rPr lang="en-US" dirty="0" err="1"/>
              <a:t>assim</a:t>
            </a:r>
            <a:r>
              <a:rPr lang="en-US" dirty="0"/>
              <a:t> que a rede </a:t>
            </a:r>
            <a:r>
              <a:rPr lang="en-US" dirty="0" err="1"/>
              <a:t>começar</a:t>
            </a:r>
            <a:r>
              <a:rPr lang="en-US" dirty="0"/>
              <a:t> a </a:t>
            </a:r>
            <a:r>
              <a:rPr lang="en-US" dirty="0" err="1"/>
              <a:t>piorar</a:t>
            </a:r>
            <a:r>
              <a:rPr lang="en-US" dirty="0"/>
              <a:t> no conjunto de teste.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B7D1C4-704A-420D-A049-8DADF7B0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8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90335-8267-49FB-9BEA-DF733AC79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  <a:endParaRPr lang="en-US" dirty="0"/>
          </a:p>
        </p:txBody>
      </p:sp>
      <p:pic>
        <p:nvPicPr>
          <p:cNvPr id="9218" name="Picture 2" descr="Resultado de imagem para cat machine learning dataset">
            <a:extLst>
              <a:ext uri="{FF2B5EF4-FFF2-40B4-BE49-F238E27FC236}">
                <a16:creationId xmlns:a16="http://schemas.microsoft.com/office/drawing/2014/main" id="{1EBF164F-0FC5-4C6C-A8B6-F87713CD3C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31" y="1690688"/>
            <a:ext cx="10998338" cy="444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07AD889-3D31-446D-9CF3-6CFFDCF1F7DD}"/>
              </a:ext>
            </a:extLst>
          </p:cNvPr>
          <p:cNvSpPr/>
          <p:nvPr/>
        </p:nvSpPr>
        <p:spPr>
          <a:xfrm>
            <a:off x="3048000" y="599369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Fonte: </a:t>
            </a:r>
            <a:r>
              <a:rPr lang="en-US" sz="1200" dirty="0">
                <a:hlinkClick r:id="rId3"/>
              </a:rPr>
              <a:t>http://adilmoujahid.com/posts/2016/06/introduction-deep-learning-python-caffe/</a:t>
            </a:r>
            <a:r>
              <a:rPr lang="en-US" sz="1200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076FFC1-8073-41A3-A43D-43F99F7A7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5B14-A3BC-4D0B-AE6F-64FDBAD4A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20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EA58550-4461-4533-97A7-C9223D62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Determinar a Arquitetura da Rede?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2761AB1-6556-4B06-9F1D-05FFF6D64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Não há métodos formais...</a:t>
            </a:r>
          </a:p>
          <a:p>
            <a:r>
              <a:rPr lang="pt-BR" dirty="0"/>
              <a:t>Em geral, escolha se baseia em experiência e tentativa e erro.</a:t>
            </a:r>
          </a:p>
          <a:p>
            <a:r>
              <a:rPr lang="pt-BR" dirty="0"/>
              <a:t>Uma ideia é buscar “inspiração” em arquiteturas usadas para resolver problemas semelhantes.</a:t>
            </a:r>
          </a:p>
          <a:p>
            <a:r>
              <a:rPr lang="pt-BR" dirty="0"/>
              <a:t>Redes maiores costumam precisar de mais dados.</a:t>
            </a:r>
          </a:p>
          <a:p>
            <a:r>
              <a:rPr lang="pt-BR" dirty="0"/>
              <a:t>Outra ideia é testar várias arquiteturas e escolher a melhor.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B7D1C4-704A-420D-A049-8DADF7B0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1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EA58550-4461-4533-97A7-C9223D62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Escolha de Modelo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2761AB1-6556-4B06-9F1D-05FFF6D64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Durante o teste de diferentes arquiteturas, é importante ter uma métrica para avaliar a qualidade de cada arquitetura.</a:t>
            </a:r>
          </a:p>
          <a:p>
            <a:r>
              <a:rPr lang="pt-BR" dirty="0"/>
              <a:t>Devido ao problema de </a:t>
            </a:r>
            <a:r>
              <a:rPr lang="pt-BR" i="1" dirty="0" err="1"/>
              <a:t>overfitting</a:t>
            </a:r>
            <a:r>
              <a:rPr lang="pt-BR" dirty="0"/>
              <a:t>, não basta ter melhor desempenho no conjunto de treinamento.</a:t>
            </a:r>
          </a:p>
          <a:p>
            <a:r>
              <a:rPr lang="pt-BR" dirty="0"/>
              <a:t>Podemos usar o conjunto de teste então para comparar diferentes modelos, porém no final o próprio conjunto de teste perde um pouco de seu significado porque passa a fazer parte do “treinamento”.</a:t>
            </a:r>
          </a:p>
          <a:p>
            <a:r>
              <a:rPr lang="pt-BR" dirty="0"/>
              <a:t>Costuma-se então separar os dados em 3 conjuntos: treinamento, </a:t>
            </a:r>
            <a:r>
              <a:rPr lang="pt-BR" i="1" dirty="0" err="1"/>
              <a:t>cross-validation</a:t>
            </a:r>
            <a:r>
              <a:rPr lang="pt-BR" dirty="0"/>
              <a:t> e teste. Regra de bolso: 60/20/20 ou 40/30/30.</a:t>
            </a:r>
          </a:p>
          <a:p>
            <a:r>
              <a:rPr lang="pt-BR" dirty="0"/>
              <a:t>Observação: mundo de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  <a:r>
              <a:rPr lang="pt-BR" dirty="0"/>
              <a:t>: 90/5/5.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B7D1C4-704A-420D-A049-8DADF7B0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0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EA58550-4461-4533-97A7-C9223D62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Regularização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D2761AB1-6556-4B06-9F1D-05FFF6D64B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dirty="0"/>
                  <a:t>Em geral, para gerar </a:t>
                </a:r>
                <a:r>
                  <a:rPr lang="pt-BR" i="1" dirty="0" err="1"/>
                  <a:t>overfitting</a:t>
                </a:r>
                <a:r>
                  <a:rPr lang="pt-BR" dirty="0"/>
                  <a:t>, o algoritmo precisa convergir para pesos muito altos.</a:t>
                </a:r>
              </a:p>
              <a:p>
                <a:r>
                  <a:rPr lang="pt-BR" dirty="0"/>
                  <a:t>Uma forma de regularização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) envolve adicionar uma parcela que penaliza parâmetros (pesos e </a:t>
                </a:r>
                <a:r>
                  <a:rPr lang="pt-BR" dirty="0" err="1"/>
                  <a:t>biases</a:t>
                </a:r>
                <a:r>
                  <a:rPr lang="pt-BR" dirty="0"/>
                  <a:t>) muito altos: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Dica (</a:t>
                </a:r>
                <a:r>
                  <a:rPr lang="pt-BR" dirty="0" err="1"/>
                  <a:t>Ng</a:t>
                </a:r>
                <a:r>
                  <a:rPr lang="pt-BR" dirty="0"/>
                  <a:t>): Tentar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={0;0,01;0,02;0,04;…;10,24}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Se exagerar na regularização, acontece </a:t>
                </a:r>
                <a:r>
                  <a:rPr lang="pt-BR" i="1" dirty="0" err="1"/>
                  <a:t>underfitting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Pode-se usar </a:t>
                </a:r>
                <a:r>
                  <a:rPr lang="pt-BR" i="1" dirty="0" err="1"/>
                  <a:t>cross-validation</a:t>
                </a:r>
                <a:r>
                  <a:rPr lang="pt-BR" dirty="0"/>
                  <a:t> para encontrar o melhor valor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i="1" dirty="0"/>
                  <a:t>.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D2761AB1-6556-4B06-9F1D-05FFF6D64B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B7D1C4-704A-420D-A049-8DADF7B0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8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C5F74-239A-4D14-97E7-C531546A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Classificação </a:t>
            </a:r>
            <a:r>
              <a:rPr lang="pt-BR" dirty="0" err="1"/>
              <a:t>Multi-Classe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804A056-D9D8-4D05-A299-B78056D604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Imagine o caso em que queremos classificar uma imagem entre um conjunto de possíveis animais (classes): gato, cachorro, papagaio e tartaruga.</a:t>
                </a:r>
              </a:p>
              <a:p>
                <a:r>
                  <a:rPr lang="pt-BR" dirty="0"/>
                  <a:t>Truque: considerar vetor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t-BR" dirty="0"/>
                  <a:t>-dimensional, em que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t-BR" dirty="0"/>
                  <a:t> é o número de classes:</a:t>
                </a:r>
              </a:p>
              <a:p>
                <a:pPr marL="0" indent="0">
                  <a:buNone/>
                </a:pPr>
                <a:r>
                  <a:rPr lang="pt-BR" dirty="0"/>
                  <a:t>Gato: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1 0 0 0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:r>
                  <a:rPr lang="pt-BR" dirty="0"/>
                  <a:t>Cachorro: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0 1 0 0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:r>
                  <a:rPr lang="pt-BR" dirty="0"/>
                  <a:t>Papagaio: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0 0 1 0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:r>
                  <a:rPr lang="pt-BR" dirty="0"/>
                  <a:t>Tartaruga: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0 0 0 1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804A056-D9D8-4D05-A299-B78056D604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A35843-C282-4F23-9959-AC89EDC3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8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C5F74-239A-4D14-97E7-C531546A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Classificação </a:t>
            </a:r>
            <a:r>
              <a:rPr lang="pt-BR" dirty="0" err="1"/>
              <a:t>Multi-Classe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804A056-D9D8-4D05-A299-B78056D604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i="1" dirty="0"/>
                  <a:t>Loss </a:t>
                </a:r>
                <a:r>
                  <a:rPr lang="pt-BR" i="1" dirty="0" err="1"/>
                  <a:t>function</a:t>
                </a:r>
                <a:r>
                  <a:rPr lang="pt-BR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func>
                                <m:func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  <m:func>
                                <m:func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Sup>
                                        <m:sSubSup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Durante a classificação, costuma-se que der o maior valor de saída.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804A056-D9D8-4D05-A299-B78056D604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A35843-C282-4F23-9959-AC89EDC3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8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77DE1-3167-4406-B4C7-45B5622B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Saber Mais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F767A4-B7B9-41BC-A5B3-60AECA0D9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Curso de </a:t>
            </a:r>
            <a:r>
              <a:rPr lang="pt-BR" i="1" dirty="0" err="1"/>
              <a:t>Machine</a:t>
            </a:r>
            <a:r>
              <a:rPr lang="pt-BR" i="1" dirty="0"/>
              <a:t> Learning</a:t>
            </a:r>
            <a:r>
              <a:rPr lang="pt-BR" dirty="0"/>
              <a:t> do Andrew </a:t>
            </a:r>
            <a:r>
              <a:rPr lang="pt-BR" dirty="0" err="1"/>
              <a:t>Ng</a:t>
            </a:r>
            <a:r>
              <a:rPr lang="pt-BR" dirty="0"/>
              <a:t> no </a:t>
            </a:r>
            <a:r>
              <a:rPr lang="pt-BR" dirty="0" err="1"/>
              <a:t>Cousera</a:t>
            </a:r>
            <a:r>
              <a:rPr lang="pt-BR" dirty="0"/>
              <a:t>.</a:t>
            </a:r>
          </a:p>
          <a:p>
            <a:r>
              <a:rPr lang="pt-BR" dirty="0"/>
              <a:t>Especialização de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  <a:r>
              <a:rPr lang="pt-BR" dirty="0"/>
              <a:t> do Andrew </a:t>
            </a:r>
            <a:r>
              <a:rPr lang="pt-BR" dirty="0" err="1"/>
              <a:t>Ng</a:t>
            </a:r>
            <a:r>
              <a:rPr lang="pt-BR" dirty="0"/>
              <a:t> no </a:t>
            </a:r>
            <a:r>
              <a:rPr lang="pt-BR" dirty="0" err="1"/>
              <a:t>Cousera</a:t>
            </a:r>
            <a:r>
              <a:rPr lang="pt-BR" dirty="0"/>
              <a:t>.</a:t>
            </a:r>
          </a:p>
          <a:p>
            <a:r>
              <a:rPr lang="en-US" dirty="0" err="1"/>
              <a:t>Capítulos</a:t>
            </a:r>
            <a:r>
              <a:rPr lang="en-US" dirty="0"/>
              <a:t> 5 e 6 do </a:t>
            </a:r>
            <a:r>
              <a:rPr lang="en-US" dirty="0" err="1"/>
              <a:t>livro</a:t>
            </a:r>
            <a:r>
              <a:rPr lang="en-US" dirty="0"/>
              <a:t>: </a:t>
            </a:r>
            <a:r>
              <a:rPr lang="pt-BR" dirty="0"/>
              <a:t>GOODFELLOW, Ian; BENGIO, </a:t>
            </a:r>
            <a:r>
              <a:rPr lang="pt-BR" dirty="0" err="1"/>
              <a:t>Yoshua</a:t>
            </a:r>
            <a:r>
              <a:rPr lang="pt-BR" dirty="0"/>
              <a:t>; COURVILLE, Aaron.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  <a:r>
              <a:rPr lang="pt-BR" dirty="0"/>
              <a:t>. The MIT Press, 2016.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9790AC1-C62A-4AD6-B75E-DEFF08C6A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32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D866BAA-2053-49AF-9E7D-C2409358F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Laboratório 6</a:t>
            </a:r>
            <a:endParaRPr lang="en-US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96CFCBA-03E4-4FE6-BAD8-979224141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FA71C9-113C-4D28-B6F5-E05E42B1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352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0699E89-AB8F-4D6D-93E3-1BA75D291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Laboratório 6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0965D04-2C76-4E0F-85B7-46BB098F4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Implementação de rede neural em Python.</a:t>
            </a:r>
          </a:p>
          <a:p>
            <a:r>
              <a:rPr lang="pt-BR" dirty="0"/>
              <a:t>Usando </a:t>
            </a:r>
            <a:r>
              <a:rPr lang="pt-BR" dirty="0" err="1"/>
              <a:t>NumPy</a:t>
            </a:r>
            <a:r>
              <a:rPr lang="pt-BR" dirty="0"/>
              <a:t>.</a:t>
            </a:r>
          </a:p>
          <a:p>
            <a:r>
              <a:rPr lang="en-US" dirty="0" err="1"/>
              <a:t>Problema</a:t>
            </a:r>
            <a:r>
              <a:rPr lang="en-US" dirty="0"/>
              <a:t>: </a:t>
            </a:r>
            <a:r>
              <a:rPr lang="en-US" dirty="0" err="1"/>
              <a:t>segmentação</a:t>
            </a:r>
            <a:r>
              <a:rPr lang="en-US" dirty="0"/>
              <a:t> de cores.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514605-8462-4923-B23E-77C69800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57</a:t>
            </a:fld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6A21A30-6E70-4867-83E5-D2A7C6426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3429000"/>
            <a:ext cx="73914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23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C118E-1880-401F-9988-C8987A4B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061552-3531-4F10-9514-89CAB5E90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Ideia matemática: aproximar uma função.</a:t>
            </a:r>
          </a:p>
          <a:p>
            <a:r>
              <a:rPr lang="pt-BR" dirty="0"/>
              <a:t>Função é descrita pelos exemplos de treinamento.</a:t>
            </a:r>
          </a:p>
          <a:p>
            <a:r>
              <a:rPr lang="pt-BR" dirty="0"/>
              <a:t>Algoritmos são estruturas com parâmetros a serem ajustados.</a:t>
            </a:r>
          </a:p>
          <a:p>
            <a:r>
              <a:rPr lang="pt-BR" dirty="0"/>
              <a:t>Usa-se otimização para ajustar os parâmetros (treinamento).</a:t>
            </a:r>
          </a:p>
          <a:p>
            <a:r>
              <a:rPr lang="pt-BR" dirty="0"/>
              <a:t>Espécie de “ajuste de curvas” avançada.</a:t>
            </a:r>
          </a:p>
          <a:p>
            <a:r>
              <a:rPr lang="pt-BR" dirty="0"/>
              <a:t>Funciona muito bem para problemas difíceis de serem descritos formalmente.</a:t>
            </a:r>
          </a:p>
          <a:p>
            <a:r>
              <a:rPr lang="pt-BR" dirty="0"/>
              <a:t>“Algoritmo descrito com dados”.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02BEC7-165A-44B7-AA88-3AA92566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5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7538B-B692-430F-AA44-5289E0D6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  <a:endParaRPr lang="en-US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5A5C7038-EEFB-4305-805A-E343699AE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Classificação</a:t>
            </a:r>
            <a:endParaRPr lang="en-US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B924786-735C-4CE5-8CC4-2C54DAB6D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Predição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E6DD791-171C-4046-96CD-27AA6381C67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109A243-603E-456C-AE4D-702BBCBAF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7</a:t>
            </a:fld>
            <a:endParaRPr lang="en-US"/>
          </a:p>
        </p:txBody>
      </p:sp>
      <p:pic>
        <p:nvPicPr>
          <p:cNvPr id="21" name="Espaço Reservado para Conteúdo 20">
            <a:extLst>
              <a:ext uri="{FF2B5EF4-FFF2-40B4-BE49-F238E27FC236}">
                <a16:creationId xmlns:a16="http://schemas.microsoft.com/office/drawing/2014/main" id="{40E67BD4-1A7E-4EE2-8BA8-A5B3EE3828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671762"/>
            <a:ext cx="5183189" cy="3418463"/>
          </a:xfrm>
        </p:spPr>
      </p:pic>
      <p:pic>
        <p:nvPicPr>
          <p:cNvPr id="19" name="Espaço Reservado para Conteúdo 12">
            <a:extLst>
              <a:ext uri="{FF2B5EF4-FFF2-40B4-BE49-F238E27FC236}">
                <a16:creationId xmlns:a16="http://schemas.microsoft.com/office/drawing/2014/main" id="{5CC7A70C-8BC9-41CA-A2CB-786EEA5A7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5212" y="2537524"/>
            <a:ext cx="3686937" cy="368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7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6C75A-02EB-4BA5-A040-DF388010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7BD1E-9C90-4143-83BE-D81E97A2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Há um grande conjunto de técnicas de Aprendizado Supervisionado.</a:t>
            </a:r>
          </a:p>
          <a:p>
            <a:pPr lvl="1"/>
            <a:r>
              <a:rPr lang="pt-BR" dirty="0" err="1"/>
              <a:t>Support</a:t>
            </a:r>
            <a:r>
              <a:rPr lang="pt-BR" dirty="0"/>
              <a:t> Vector </a:t>
            </a:r>
            <a:r>
              <a:rPr lang="pt-BR" dirty="0" err="1"/>
              <a:t>Machines</a:t>
            </a:r>
            <a:r>
              <a:rPr lang="pt-BR" dirty="0"/>
              <a:t> (SVM).</a:t>
            </a:r>
          </a:p>
          <a:p>
            <a:pPr lvl="1"/>
            <a:r>
              <a:rPr lang="pt-BR" dirty="0"/>
              <a:t>Árvores de decisão.</a:t>
            </a:r>
          </a:p>
          <a:p>
            <a:pPr lvl="1"/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Florest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Redes neurais.</a:t>
            </a:r>
          </a:p>
          <a:p>
            <a:r>
              <a:rPr lang="pt-BR" dirty="0"/>
              <a:t>Focaremos em redes neurais.</a:t>
            </a:r>
          </a:p>
          <a:p>
            <a:r>
              <a:rPr lang="pt-BR" dirty="0"/>
              <a:t>Motivo: redes neurais são responsáveis pela revolução de </a:t>
            </a:r>
            <a:r>
              <a:rPr lang="pt-BR" dirty="0" err="1"/>
              <a:t>Deep</a:t>
            </a:r>
            <a:r>
              <a:rPr lang="pt-BR" dirty="0"/>
              <a:t> Learning.</a:t>
            </a:r>
            <a:endParaRPr lang="pt-BR" b="1" dirty="0"/>
          </a:p>
          <a:p>
            <a:endParaRPr lang="pt-BR" dirty="0"/>
          </a:p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D696E7-A4D5-4AF0-A9CA-1F64434C4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8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81197-9EA6-4EA6-B02F-00932D5A6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  <a:endParaRPr lang="en-US" dirty="0"/>
          </a:p>
        </p:txBody>
      </p:sp>
      <p:pic>
        <p:nvPicPr>
          <p:cNvPr id="11268" name="Picture 4" descr="Resultado de imagem para cat machine learning dataset">
            <a:extLst>
              <a:ext uri="{FF2B5EF4-FFF2-40B4-BE49-F238E27FC236}">
                <a16:creationId xmlns:a16="http://schemas.microsoft.com/office/drawing/2014/main" id="{92B56FE6-B8A0-4804-8A1E-796403976D46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818034A-F829-4B3E-8D7D-CF7D8ECA0946}"/>
              </a:ext>
            </a:extLst>
          </p:cNvPr>
          <p:cNvSpPr/>
          <p:nvPr/>
        </p:nvSpPr>
        <p:spPr>
          <a:xfrm>
            <a:off x="1485900" y="5899964"/>
            <a:ext cx="9220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Fonte: </a:t>
            </a:r>
            <a:r>
              <a:rPr lang="en-US" sz="1200" dirty="0">
                <a:hlinkClick r:id="rId3"/>
              </a:rPr>
              <a:t>https://becominghuman.ai/building-an-image-classifier-using-deep-learning-in-python-totally-from-a-beginners-perspective-be8dbaf22dd8</a:t>
            </a:r>
            <a:r>
              <a:rPr lang="en-US" sz="1200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10AC31E-EDE5-421E-BC52-BCC7207B0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5B14-A3BC-4D0B-AE6F-64FDBAD4A6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020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8868</TotalTime>
  <Words>2333</Words>
  <Application>Microsoft Office PowerPoint</Application>
  <PresentationFormat>Widescreen</PresentationFormat>
  <Paragraphs>420</Paragraphs>
  <Slides>57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Cambria Math</vt:lpstr>
      <vt:lpstr>Tema do Office</vt:lpstr>
      <vt:lpstr>Inteligência Artificial para Robótica Móvel</vt:lpstr>
      <vt:lpstr>Roteiro</vt:lpstr>
      <vt:lpstr>Motivação</vt:lpstr>
      <vt:lpstr>Motivação</vt:lpstr>
      <vt:lpstr>Aprendizado Supervisionado</vt:lpstr>
      <vt:lpstr>Aprendizado Supervisionado</vt:lpstr>
      <vt:lpstr>Aprendizado Supervisionado</vt:lpstr>
      <vt:lpstr>Aprendizado Supervisionado</vt:lpstr>
      <vt:lpstr>Aprendizado Supervisionado</vt:lpstr>
      <vt:lpstr>Deep Learning</vt:lpstr>
      <vt:lpstr>Neurônio Artificial</vt:lpstr>
      <vt:lpstr>Neurônio Artificial</vt:lpstr>
      <vt:lpstr>Funções de Ativação</vt:lpstr>
      <vt:lpstr>Funções de Ativação</vt:lpstr>
      <vt:lpstr>Funções de Ativação</vt:lpstr>
      <vt:lpstr>Funções de Ativação</vt:lpstr>
      <vt:lpstr>Funções de Ativação</vt:lpstr>
      <vt:lpstr>Funções de Ativação</vt:lpstr>
      <vt:lpstr>Regressão Linear</vt:lpstr>
      <vt:lpstr>Como Treinar o Neurônio?</vt:lpstr>
      <vt:lpstr>Descida de Gradiente para Neurônio</vt:lpstr>
      <vt:lpstr>Função de Custo para Regressão</vt:lpstr>
      <vt:lpstr>Gradiente da Regressão Linear</vt:lpstr>
      <vt:lpstr>Gradiente da Regressão</vt:lpstr>
      <vt:lpstr>Regressão Logística</vt:lpstr>
      <vt:lpstr>Regressão Logística</vt:lpstr>
      <vt:lpstr>Função de Custo para Classificação</vt:lpstr>
      <vt:lpstr>Função de Custo para Classificação (Intuição)</vt:lpstr>
      <vt:lpstr>Gradiente para Regressão Logística</vt:lpstr>
      <vt:lpstr>Redes Neurais</vt:lpstr>
      <vt:lpstr>Redes Neurais</vt:lpstr>
      <vt:lpstr>Redes Neurais</vt:lpstr>
      <vt:lpstr>Redes Neurais</vt:lpstr>
      <vt:lpstr>Redes Neurais</vt:lpstr>
      <vt:lpstr>Redes Neurais (Vetorização)</vt:lpstr>
      <vt:lpstr>Redes Neurais (Vetorização)</vt:lpstr>
      <vt:lpstr>Redes Neurais (Vetorização)</vt:lpstr>
      <vt:lpstr>Descida de Gradiente para Redes Neurais</vt:lpstr>
      <vt:lpstr>Descida de Gradiente para Redes Neurais</vt:lpstr>
      <vt:lpstr>Descida de Gradiente para Redes Neurais</vt:lpstr>
      <vt:lpstr>Descida de Gradiente para Redes Neurais</vt:lpstr>
      <vt:lpstr>Descida de Gradiente para Redes Neurais</vt:lpstr>
      <vt:lpstr>Backpropagation (Fórmula Geral)</vt:lpstr>
      <vt:lpstr>Descida de Gradiente Estocástica</vt:lpstr>
      <vt:lpstr>Descida de Gradiente Estocástica</vt:lpstr>
      <vt:lpstr>Dicas para Redes Neurais</vt:lpstr>
      <vt:lpstr>Inicialização dos Pesos</vt:lpstr>
      <vt:lpstr>Overfitting</vt:lpstr>
      <vt:lpstr>Overfitting</vt:lpstr>
      <vt:lpstr>Como Determinar a Arquitetura da Rede?</vt:lpstr>
      <vt:lpstr>Escolha de Modelo</vt:lpstr>
      <vt:lpstr>Regularização</vt:lpstr>
      <vt:lpstr>Classificação Multi-Classe</vt:lpstr>
      <vt:lpstr>Classificação Multi-Classe</vt:lpstr>
      <vt:lpstr>Para Saber Mais</vt:lpstr>
      <vt:lpstr>Laboratório 6</vt:lpstr>
      <vt:lpstr>Laboratório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Marcos Ricardo Omena de Albuquerque Maximo</dc:creator>
  <cp:lastModifiedBy>Marcos Ricardo Omena de Albuquerque Maximo</cp:lastModifiedBy>
  <cp:revision>781</cp:revision>
  <dcterms:created xsi:type="dcterms:W3CDTF">2019-02-23T13:40:01Z</dcterms:created>
  <dcterms:modified xsi:type="dcterms:W3CDTF">2019-04-28T20:17:24Z</dcterms:modified>
</cp:coreProperties>
</file>